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82" r:id="rId3"/>
    <p:sldId id="259" r:id="rId4"/>
    <p:sldId id="260" r:id="rId5"/>
    <p:sldId id="280" r:id="rId6"/>
    <p:sldId id="261" r:id="rId7"/>
    <p:sldId id="274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5" r:id="rId18"/>
    <p:sldId id="276" r:id="rId19"/>
    <p:sldId id="277" r:id="rId20"/>
    <p:sldId id="278" r:id="rId21"/>
    <p:sldId id="273" r:id="rId22"/>
    <p:sldId id="28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Abhishek%20p.c\Downloads\MBA\Class%20Notes\Project%20report%20raw%20data%20for%20trend%20in%20collection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Abhishek%20p.c\Downloads\MBA\Class%20Notes\Project%20report%20raw%20data%20for%20trend%20in%20sale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Abhishek%20p.c\Downloads\MBA\Class%20Notes\Project%20report%20raw%20data%20for%20trend%20in%20sale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Abhishek%20p.c\Downloads\MBA\Class%20Notes\Project%20report%20raw%20data%20for%20trend%20in%20collectio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dirty="0"/>
              <a:t>Experience</a:t>
            </a:r>
            <a:r>
              <a:rPr lang="en-IN" baseline="0" dirty="0"/>
              <a:t> vs Expected CTC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Relevant Experience (In years)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Sheet1!$C$2:$C$101</c:f>
              <c:numCache>
                <c:formatCode>General</c:formatCode>
                <c:ptCount val="100"/>
                <c:pt idx="0">
                  <c:v>3</c:v>
                </c:pt>
                <c:pt idx="1">
                  <c:v>18</c:v>
                </c:pt>
                <c:pt idx="2">
                  <c:v>8</c:v>
                </c:pt>
                <c:pt idx="3">
                  <c:v>11</c:v>
                </c:pt>
                <c:pt idx="4">
                  <c:v>1</c:v>
                </c:pt>
                <c:pt idx="5">
                  <c:v>5</c:v>
                </c:pt>
                <c:pt idx="6">
                  <c:v>16</c:v>
                </c:pt>
                <c:pt idx="7">
                  <c:v>11</c:v>
                </c:pt>
                <c:pt idx="8">
                  <c:v>11</c:v>
                </c:pt>
                <c:pt idx="9">
                  <c:v>6</c:v>
                </c:pt>
                <c:pt idx="10">
                  <c:v>18</c:v>
                </c:pt>
                <c:pt idx="11">
                  <c:v>7</c:v>
                </c:pt>
                <c:pt idx="12">
                  <c:v>6</c:v>
                </c:pt>
                <c:pt idx="13">
                  <c:v>5</c:v>
                </c:pt>
                <c:pt idx="14">
                  <c:v>4</c:v>
                </c:pt>
                <c:pt idx="15">
                  <c:v>14</c:v>
                </c:pt>
                <c:pt idx="16">
                  <c:v>9</c:v>
                </c:pt>
                <c:pt idx="17">
                  <c:v>10</c:v>
                </c:pt>
                <c:pt idx="18">
                  <c:v>7</c:v>
                </c:pt>
                <c:pt idx="19">
                  <c:v>4</c:v>
                </c:pt>
                <c:pt idx="20">
                  <c:v>2</c:v>
                </c:pt>
                <c:pt idx="21">
                  <c:v>3</c:v>
                </c:pt>
                <c:pt idx="22">
                  <c:v>20</c:v>
                </c:pt>
                <c:pt idx="23">
                  <c:v>3</c:v>
                </c:pt>
                <c:pt idx="24">
                  <c:v>7</c:v>
                </c:pt>
                <c:pt idx="25">
                  <c:v>15</c:v>
                </c:pt>
                <c:pt idx="26">
                  <c:v>13</c:v>
                </c:pt>
                <c:pt idx="27">
                  <c:v>5</c:v>
                </c:pt>
                <c:pt idx="28">
                  <c:v>5</c:v>
                </c:pt>
                <c:pt idx="29">
                  <c:v>18</c:v>
                </c:pt>
                <c:pt idx="30">
                  <c:v>2</c:v>
                </c:pt>
                <c:pt idx="31">
                  <c:v>12</c:v>
                </c:pt>
                <c:pt idx="32">
                  <c:v>11</c:v>
                </c:pt>
                <c:pt idx="33">
                  <c:v>12</c:v>
                </c:pt>
                <c:pt idx="34">
                  <c:v>6</c:v>
                </c:pt>
                <c:pt idx="35">
                  <c:v>3</c:v>
                </c:pt>
                <c:pt idx="36">
                  <c:v>5</c:v>
                </c:pt>
                <c:pt idx="37">
                  <c:v>6</c:v>
                </c:pt>
                <c:pt idx="38">
                  <c:v>21</c:v>
                </c:pt>
                <c:pt idx="39" formatCode="0">
                  <c:v>10</c:v>
                </c:pt>
                <c:pt idx="40">
                  <c:v>9</c:v>
                </c:pt>
                <c:pt idx="41">
                  <c:v>15</c:v>
                </c:pt>
                <c:pt idx="42">
                  <c:v>14</c:v>
                </c:pt>
                <c:pt idx="43">
                  <c:v>7</c:v>
                </c:pt>
                <c:pt idx="44">
                  <c:v>5</c:v>
                </c:pt>
                <c:pt idx="45">
                  <c:v>3</c:v>
                </c:pt>
                <c:pt idx="46">
                  <c:v>13</c:v>
                </c:pt>
                <c:pt idx="47">
                  <c:v>17</c:v>
                </c:pt>
                <c:pt idx="48">
                  <c:v>5</c:v>
                </c:pt>
                <c:pt idx="49">
                  <c:v>15</c:v>
                </c:pt>
                <c:pt idx="50">
                  <c:v>9</c:v>
                </c:pt>
                <c:pt idx="51">
                  <c:v>8</c:v>
                </c:pt>
                <c:pt idx="52">
                  <c:v>17</c:v>
                </c:pt>
                <c:pt idx="53">
                  <c:v>3</c:v>
                </c:pt>
                <c:pt idx="54">
                  <c:v>15</c:v>
                </c:pt>
                <c:pt idx="55">
                  <c:v>10</c:v>
                </c:pt>
                <c:pt idx="56">
                  <c:v>5</c:v>
                </c:pt>
                <c:pt idx="57">
                  <c:v>20</c:v>
                </c:pt>
                <c:pt idx="58">
                  <c:v>18</c:v>
                </c:pt>
                <c:pt idx="59">
                  <c:v>10</c:v>
                </c:pt>
                <c:pt idx="60">
                  <c:v>17</c:v>
                </c:pt>
                <c:pt idx="61">
                  <c:v>13</c:v>
                </c:pt>
                <c:pt idx="62">
                  <c:v>6</c:v>
                </c:pt>
                <c:pt idx="63">
                  <c:v>16</c:v>
                </c:pt>
                <c:pt idx="64">
                  <c:v>13</c:v>
                </c:pt>
                <c:pt idx="65">
                  <c:v>14</c:v>
                </c:pt>
                <c:pt idx="66">
                  <c:v>9</c:v>
                </c:pt>
                <c:pt idx="67">
                  <c:v>10</c:v>
                </c:pt>
                <c:pt idx="68">
                  <c:v>10</c:v>
                </c:pt>
                <c:pt idx="69">
                  <c:v>14</c:v>
                </c:pt>
                <c:pt idx="70">
                  <c:v>10</c:v>
                </c:pt>
                <c:pt idx="71">
                  <c:v>6</c:v>
                </c:pt>
                <c:pt idx="72">
                  <c:v>2</c:v>
                </c:pt>
                <c:pt idx="73">
                  <c:v>13</c:v>
                </c:pt>
                <c:pt idx="74">
                  <c:v>17</c:v>
                </c:pt>
                <c:pt idx="75">
                  <c:v>10</c:v>
                </c:pt>
                <c:pt idx="76">
                  <c:v>7</c:v>
                </c:pt>
                <c:pt idx="77">
                  <c:v>7</c:v>
                </c:pt>
                <c:pt idx="78">
                  <c:v>7</c:v>
                </c:pt>
                <c:pt idx="79">
                  <c:v>28</c:v>
                </c:pt>
                <c:pt idx="80">
                  <c:v>12</c:v>
                </c:pt>
                <c:pt idx="81">
                  <c:v>6</c:v>
                </c:pt>
                <c:pt idx="82">
                  <c:v>16</c:v>
                </c:pt>
                <c:pt idx="83">
                  <c:v>13</c:v>
                </c:pt>
                <c:pt idx="84">
                  <c:v>5</c:v>
                </c:pt>
                <c:pt idx="85">
                  <c:v>18</c:v>
                </c:pt>
                <c:pt idx="86">
                  <c:v>5</c:v>
                </c:pt>
                <c:pt idx="87">
                  <c:v>6</c:v>
                </c:pt>
                <c:pt idx="88">
                  <c:v>20</c:v>
                </c:pt>
                <c:pt idx="89">
                  <c:v>5</c:v>
                </c:pt>
                <c:pt idx="90">
                  <c:v>14</c:v>
                </c:pt>
                <c:pt idx="91">
                  <c:v>10</c:v>
                </c:pt>
                <c:pt idx="92">
                  <c:v>19</c:v>
                </c:pt>
                <c:pt idx="93">
                  <c:v>20</c:v>
                </c:pt>
                <c:pt idx="94">
                  <c:v>4</c:v>
                </c:pt>
                <c:pt idx="95">
                  <c:v>15</c:v>
                </c:pt>
                <c:pt idx="96">
                  <c:v>10</c:v>
                </c:pt>
                <c:pt idx="97">
                  <c:v>14</c:v>
                </c:pt>
                <c:pt idx="98">
                  <c:v>12</c:v>
                </c:pt>
                <c:pt idx="99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BC-47C7-9915-E6FA479BA78F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Expected CTC (in LPA)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Sheet1!$D$2:$D$101</c:f>
              <c:numCache>
                <c:formatCode>General</c:formatCode>
                <c:ptCount val="100"/>
                <c:pt idx="0">
                  <c:v>9</c:v>
                </c:pt>
                <c:pt idx="1">
                  <c:v>8</c:v>
                </c:pt>
                <c:pt idx="2">
                  <c:v>7</c:v>
                </c:pt>
                <c:pt idx="3">
                  <c:v>15</c:v>
                </c:pt>
                <c:pt idx="4">
                  <c:v>13</c:v>
                </c:pt>
                <c:pt idx="5">
                  <c:v>7</c:v>
                </c:pt>
                <c:pt idx="6">
                  <c:v>16</c:v>
                </c:pt>
                <c:pt idx="7">
                  <c:v>16</c:v>
                </c:pt>
                <c:pt idx="8">
                  <c:v>5</c:v>
                </c:pt>
                <c:pt idx="9">
                  <c:v>5</c:v>
                </c:pt>
                <c:pt idx="10">
                  <c:v>16</c:v>
                </c:pt>
                <c:pt idx="11">
                  <c:v>13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19</c:v>
                </c:pt>
                <c:pt idx="16">
                  <c:v>9</c:v>
                </c:pt>
                <c:pt idx="17">
                  <c:v>24</c:v>
                </c:pt>
                <c:pt idx="18">
                  <c:v>9</c:v>
                </c:pt>
                <c:pt idx="19">
                  <c:v>4</c:v>
                </c:pt>
                <c:pt idx="20">
                  <c:v>4</c:v>
                </c:pt>
                <c:pt idx="21">
                  <c:v>6</c:v>
                </c:pt>
                <c:pt idx="22">
                  <c:v>8</c:v>
                </c:pt>
                <c:pt idx="23">
                  <c:v>3</c:v>
                </c:pt>
                <c:pt idx="24">
                  <c:v>7</c:v>
                </c:pt>
                <c:pt idx="25">
                  <c:v>18</c:v>
                </c:pt>
                <c:pt idx="26">
                  <c:v>7</c:v>
                </c:pt>
                <c:pt idx="27">
                  <c:v>4</c:v>
                </c:pt>
                <c:pt idx="28">
                  <c:v>6</c:v>
                </c:pt>
                <c:pt idx="29">
                  <c:v>22</c:v>
                </c:pt>
                <c:pt idx="30">
                  <c:v>5</c:v>
                </c:pt>
                <c:pt idx="31" formatCode="0">
                  <c:v>13</c:v>
                </c:pt>
                <c:pt idx="32">
                  <c:v>6</c:v>
                </c:pt>
                <c:pt idx="33">
                  <c:v>11</c:v>
                </c:pt>
                <c:pt idx="34">
                  <c:v>4</c:v>
                </c:pt>
                <c:pt idx="35">
                  <c:v>5</c:v>
                </c:pt>
                <c:pt idx="36">
                  <c:v>4</c:v>
                </c:pt>
                <c:pt idx="37">
                  <c:v>10</c:v>
                </c:pt>
                <c:pt idx="38">
                  <c:v>12</c:v>
                </c:pt>
                <c:pt idx="39">
                  <c:v>9</c:v>
                </c:pt>
                <c:pt idx="40">
                  <c:v>9</c:v>
                </c:pt>
                <c:pt idx="41">
                  <c:v>9</c:v>
                </c:pt>
                <c:pt idx="42">
                  <c:v>7</c:v>
                </c:pt>
                <c:pt idx="43">
                  <c:v>7</c:v>
                </c:pt>
                <c:pt idx="44">
                  <c:v>12</c:v>
                </c:pt>
                <c:pt idx="45">
                  <c:v>16</c:v>
                </c:pt>
                <c:pt idx="46">
                  <c:v>13</c:v>
                </c:pt>
                <c:pt idx="47">
                  <c:v>7</c:v>
                </c:pt>
                <c:pt idx="48">
                  <c:v>6</c:v>
                </c:pt>
                <c:pt idx="49">
                  <c:v>12</c:v>
                </c:pt>
                <c:pt idx="50">
                  <c:v>6</c:v>
                </c:pt>
                <c:pt idx="51">
                  <c:v>11</c:v>
                </c:pt>
                <c:pt idx="52">
                  <c:v>28</c:v>
                </c:pt>
                <c:pt idx="53">
                  <c:v>5</c:v>
                </c:pt>
                <c:pt idx="54">
                  <c:v>16</c:v>
                </c:pt>
                <c:pt idx="55" formatCode="0">
                  <c:v>9</c:v>
                </c:pt>
                <c:pt idx="56">
                  <c:v>16</c:v>
                </c:pt>
                <c:pt idx="57">
                  <c:v>6</c:v>
                </c:pt>
                <c:pt idx="58">
                  <c:v>17</c:v>
                </c:pt>
                <c:pt idx="59">
                  <c:v>14</c:v>
                </c:pt>
                <c:pt idx="60">
                  <c:v>20</c:v>
                </c:pt>
                <c:pt idx="61">
                  <c:v>7</c:v>
                </c:pt>
                <c:pt idx="62">
                  <c:v>8</c:v>
                </c:pt>
                <c:pt idx="63">
                  <c:v>13</c:v>
                </c:pt>
                <c:pt idx="64">
                  <c:v>10</c:v>
                </c:pt>
                <c:pt idx="65">
                  <c:v>15</c:v>
                </c:pt>
                <c:pt idx="66">
                  <c:v>18</c:v>
                </c:pt>
                <c:pt idx="67">
                  <c:v>18</c:v>
                </c:pt>
                <c:pt idx="68">
                  <c:v>9</c:v>
                </c:pt>
                <c:pt idx="69">
                  <c:v>7</c:v>
                </c:pt>
                <c:pt idx="70">
                  <c:v>18</c:v>
                </c:pt>
                <c:pt idx="71">
                  <c:v>4</c:v>
                </c:pt>
                <c:pt idx="72">
                  <c:v>10</c:v>
                </c:pt>
                <c:pt idx="73">
                  <c:v>14</c:v>
                </c:pt>
                <c:pt idx="74">
                  <c:v>20</c:v>
                </c:pt>
                <c:pt idx="75">
                  <c:v>18</c:v>
                </c:pt>
                <c:pt idx="76">
                  <c:v>4</c:v>
                </c:pt>
                <c:pt idx="77">
                  <c:v>10</c:v>
                </c:pt>
                <c:pt idx="78">
                  <c:v>8</c:v>
                </c:pt>
                <c:pt idx="79">
                  <c:v>15</c:v>
                </c:pt>
                <c:pt idx="80">
                  <c:v>11</c:v>
                </c:pt>
                <c:pt idx="81">
                  <c:v>4</c:v>
                </c:pt>
                <c:pt idx="82">
                  <c:v>14</c:v>
                </c:pt>
                <c:pt idx="83">
                  <c:v>8</c:v>
                </c:pt>
                <c:pt idx="84">
                  <c:v>10</c:v>
                </c:pt>
                <c:pt idx="85">
                  <c:v>13</c:v>
                </c:pt>
                <c:pt idx="86">
                  <c:v>6</c:v>
                </c:pt>
                <c:pt idx="87">
                  <c:v>9</c:v>
                </c:pt>
                <c:pt idx="88" formatCode="0">
                  <c:v>9</c:v>
                </c:pt>
                <c:pt idx="89">
                  <c:v>5</c:v>
                </c:pt>
                <c:pt idx="90">
                  <c:v>10</c:v>
                </c:pt>
                <c:pt idx="91">
                  <c:v>8</c:v>
                </c:pt>
                <c:pt idx="92">
                  <c:v>16</c:v>
                </c:pt>
                <c:pt idx="93">
                  <c:v>33</c:v>
                </c:pt>
                <c:pt idx="94">
                  <c:v>5</c:v>
                </c:pt>
                <c:pt idx="95">
                  <c:v>13</c:v>
                </c:pt>
                <c:pt idx="96">
                  <c:v>16</c:v>
                </c:pt>
                <c:pt idx="97">
                  <c:v>11</c:v>
                </c:pt>
                <c:pt idx="98">
                  <c:v>10</c:v>
                </c:pt>
                <c:pt idx="99">
                  <c:v>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BC-47C7-9915-E6FA479BA7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292059584"/>
        <c:axId val="292043360"/>
      </c:lineChart>
      <c:catAx>
        <c:axId val="29205958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2043360"/>
        <c:crosses val="autoZero"/>
        <c:auto val="1"/>
        <c:lblAlgn val="ctr"/>
        <c:lblOffset val="100"/>
        <c:noMultiLvlLbl val="0"/>
      </c:catAx>
      <c:valAx>
        <c:axId val="292043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205958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dirty="0"/>
              <a:t>Experience vs </a:t>
            </a:r>
            <a:r>
              <a:rPr lang="en-IN" sz="1400" b="0" i="0" u="none" strike="noStrike" cap="none" baseline="0" dirty="0">
                <a:effectLst/>
              </a:rPr>
              <a:t>Expected CTC 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Expected CTC (In LPA)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Sheet1!$B$2:$B$51</c:f>
              <c:numCache>
                <c:formatCode>General</c:formatCode>
                <c:ptCount val="50"/>
                <c:pt idx="0">
                  <c:v>10</c:v>
                </c:pt>
                <c:pt idx="1">
                  <c:v>7.2</c:v>
                </c:pt>
                <c:pt idx="2">
                  <c:v>5.5</c:v>
                </c:pt>
                <c:pt idx="3">
                  <c:v>6.5</c:v>
                </c:pt>
                <c:pt idx="4" formatCode="0">
                  <c:v>8</c:v>
                </c:pt>
                <c:pt idx="5" formatCode="0">
                  <c:v>11</c:v>
                </c:pt>
                <c:pt idx="6">
                  <c:v>7.5</c:v>
                </c:pt>
                <c:pt idx="7">
                  <c:v>6.5</c:v>
                </c:pt>
                <c:pt idx="8">
                  <c:v>8</c:v>
                </c:pt>
                <c:pt idx="9">
                  <c:v>6.5</c:v>
                </c:pt>
                <c:pt idx="10">
                  <c:v>10</c:v>
                </c:pt>
                <c:pt idx="11">
                  <c:v>8</c:v>
                </c:pt>
                <c:pt idx="12">
                  <c:v>10</c:v>
                </c:pt>
                <c:pt idx="13">
                  <c:v>7.5</c:v>
                </c:pt>
                <c:pt idx="14" formatCode="0.0">
                  <c:v>7.5</c:v>
                </c:pt>
                <c:pt idx="15" formatCode="0.0">
                  <c:v>6.5</c:v>
                </c:pt>
                <c:pt idx="16">
                  <c:v>9</c:v>
                </c:pt>
                <c:pt idx="17">
                  <c:v>6.5</c:v>
                </c:pt>
                <c:pt idx="18">
                  <c:v>7.5</c:v>
                </c:pt>
                <c:pt idx="19">
                  <c:v>9</c:v>
                </c:pt>
                <c:pt idx="20">
                  <c:v>6.5</c:v>
                </c:pt>
                <c:pt idx="21">
                  <c:v>7.5</c:v>
                </c:pt>
                <c:pt idx="22">
                  <c:v>8</c:v>
                </c:pt>
                <c:pt idx="23">
                  <c:v>8</c:v>
                </c:pt>
                <c:pt idx="24" formatCode="0">
                  <c:v>6</c:v>
                </c:pt>
                <c:pt idx="25" formatCode="0">
                  <c:v>6</c:v>
                </c:pt>
                <c:pt idx="26">
                  <c:v>5</c:v>
                </c:pt>
                <c:pt idx="27">
                  <c:v>8.5</c:v>
                </c:pt>
                <c:pt idx="28">
                  <c:v>7.5</c:v>
                </c:pt>
                <c:pt idx="29">
                  <c:v>7</c:v>
                </c:pt>
                <c:pt idx="30">
                  <c:v>6</c:v>
                </c:pt>
                <c:pt idx="31">
                  <c:v>7</c:v>
                </c:pt>
                <c:pt idx="32">
                  <c:v>10</c:v>
                </c:pt>
                <c:pt idx="33">
                  <c:v>7.5</c:v>
                </c:pt>
                <c:pt idx="34" formatCode="0.0">
                  <c:v>6.5</c:v>
                </c:pt>
                <c:pt idx="35" formatCode="0">
                  <c:v>7</c:v>
                </c:pt>
                <c:pt idx="36">
                  <c:v>7.5</c:v>
                </c:pt>
                <c:pt idx="37">
                  <c:v>8</c:v>
                </c:pt>
                <c:pt idx="38">
                  <c:v>10</c:v>
                </c:pt>
                <c:pt idx="39">
                  <c:v>8.5</c:v>
                </c:pt>
                <c:pt idx="40">
                  <c:v>6.5</c:v>
                </c:pt>
                <c:pt idx="41">
                  <c:v>9</c:v>
                </c:pt>
                <c:pt idx="42">
                  <c:v>8</c:v>
                </c:pt>
                <c:pt idx="43">
                  <c:v>6</c:v>
                </c:pt>
                <c:pt idx="44" formatCode="0">
                  <c:v>7</c:v>
                </c:pt>
                <c:pt idx="45" formatCode="0">
                  <c:v>8</c:v>
                </c:pt>
                <c:pt idx="46" formatCode="0">
                  <c:v>10</c:v>
                </c:pt>
                <c:pt idx="47" formatCode="0.0">
                  <c:v>6.5</c:v>
                </c:pt>
                <c:pt idx="48" formatCode="0">
                  <c:v>9</c:v>
                </c:pt>
                <c:pt idx="49">
                  <c:v>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FB-4103-9F98-A2B3C2EB656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Relevant Experience (In Years)</c:v>
                </c:pt>
              </c:strCache>
            </c:strRef>
          </c:tx>
          <c:spPr>
            <a:ln w="22225" cap="rnd" cmpd="sng" algn="ctr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Sheet1!$C$2:$C$51</c:f>
              <c:numCache>
                <c:formatCode>General</c:formatCode>
                <c:ptCount val="50"/>
                <c:pt idx="0">
                  <c:v>11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10</c:v>
                </c:pt>
                <c:pt idx="5" formatCode="0">
                  <c:v>4</c:v>
                </c:pt>
                <c:pt idx="6">
                  <c:v>5.2</c:v>
                </c:pt>
                <c:pt idx="7">
                  <c:v>5.5</c:v>
                </c:pt>
                <c:pt idx="8">
                  <c:v>7</c:v>
                </c:pt>
                <c:pt idx="9">
                  <c:v>1.9</c:v>
                </c:pt>
                <c:pt idx="10">
                  <c:v>7</c:v>
                </c:pt>
                <c:pt idx="11">
                  <c:v>6</c:v>
                </c:pt>
                <c:pt idx="12">
                  <c:v>5</c:v>
                </c:pt>
                <c:pt idx="13">
                  <c:v>4.5</c:v>
                </c:pt>
                <c:pt idx="14">
                  <c:v>3</c:v>
                </c:pt>
                <c:pt idx="15" formatCode="0.0">
                  <c:v>5.9</c:v>
                </c:pt>
                <c:pt idx="16">
                  <c:v>6</c:v>
                </c:pt>
                <c:pt idx="17">
                  <c:v>5.2</c:v>
                </c:pt>
                <c:pt idx="18">
                  <c:v>4</c:v>
                </c:pt>
                <c:pt idx="19">
                  <c:v>7</c:v>
                </c:pt>
                <c:pt idx="20">
                  <c:v>1.1000000000000001</c:v>
                </c:pt>
                <c:pt idx="21">
                  <c:v>6</c:v>
                </c:pt>
                <c:pt idx="22">
                  <c:v>6</c:v>
                </c:pt>
                <c:pt idx="23">
                  <c:v>5.7</c:v>
                </c:pt>
                <c:pt idx="24">
                  <c:v>11</c:v>
                </c:pt>
                <c:pt idx="25" formatCode="0.0">
                  <c:v>5.5</c:v>
                </c:pt>
                <c:pt idx="26">
                  <c:v>4.7</c:v>
                </c:pt>
                <c:pt idx="27">
                  <c:v>2.5</c:v>
                </c:pt>
                <c:pt idx="28">
                  <c:v>8</c:v>
                </c:pt>
                <c:pt idx="29">
                  <c:v>9</c:v>
                </c:pt>
                <c:pt idx="30">
                  <c:v>10</c:v>
                </c:pt>
                <c:pt idx="31">
                  <c:v>1.5</c:v>
                </c:pt>
                <c:pt idx="32">
                  <c:v>13</c:v>
                </c:pt>
                <c:pt idx="33">
                  <c:v>4</c:v>
                </c:pt>
                <c:pt idx="34">
                  <c:v>10</c:v>
                </c:pt>
                <c:pt idx="35" formatCode="0">
                  <c:v>7</c:v>
                </c:pt>
                <c:pt idx="36">
                  <c:v>7</c:v>
                </c:pt>
                <c:pt idx="37">
                  <c:v>5.0999999999999996</c:v>
                </c:pt>
                <c:pt idx="38">
                  <c:v>7</c:v>
                </c:pt>
                <c:pt idx="39">
                  <c:v>2.9</c:v>
                </c:pt>
                <c:pt idx="40">
                  <c:v>4</c:v>
                </c:pt>
                <c:pt idx="41">
                  <c:v>7</c:v>
                </c:pt>
                <c:pt idx="42">
                  <c:v>5.2</c:v>
                </c:pt>
                <c:pt idx="43" formatCode="0">
                  <c:v>1</c:v>
                </c:pt>
                <c:pt idx="44">
                  <c:v>5</c:v>
                </c:pt>
                <c:pt idx="45" formatCode="0.0">
                  <c:v>4.5</c:v>
                </c:pt>
                <c:pt idx="46">
                  <c:v>6</c:v>
                </c:pt>
                <c:pt idx="47">
                  <c:v>7</c:v>
                </c:pt>
                <c:pt idx="48">
                  <c:v>4.9000000000000004</c:v>
                </c:pt>
                <c:pt idx="49">
                  <c:v>1.1000000000000001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FB-4103-9F98-A2B3C2EB6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369354800"/>
        <c:axId val="369356464"/>
      </c:lineChart>
      <c:catAx>
        <c:axId val="369354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356464"/>
        <c:crosses val="autoZero"/>
        <c:auto val="1"/>
        <c:lblAlgn val="ctr"/>
        <c:lblOffset val="100"/>
        <c:noMultiLvlLbl val="0"/>
      </c:catAx>
      <c:valAx>
        <c:axId val="369356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35480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dirty="0"/>
              <a:t>Communications rating vs Relevant experience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Communications Rating (Out of 10)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Sheet1!$A$2:$A$51</c:f>
              <c:numCache>
                <c:formatCode>General</c:formatCode>
                <c:ptCount val="50"/>
                <c:pt idx="0">
                  <c:v>8</c:v>
                </c:pt>
                <c:pt idx="1">
                  <c:v>7</c:v>
                </c:pt>
                <c:pt idx="2">
                  <c:v>9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7</c:v>
                </c:pt>
                <c:pt idx="10">
                  <c:v>8</c:v>
                </c:pt>
                <c:pt idx="11">
                  <c:v>7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9</c:v>
                </c:pt>
                <c:pt idx="16">
                  <c:v>5</c:v>
                </c:pt>
                <c:pt idx="17">
                  <c:v>7</c:v>
                </c:pt>
                <c:pt idx="18">
                  <c:v>8</c:v>
                </c:pt>
                <c:pt idx="19">
                  <c:v>8</c:v>
                </c:pt>
                <c:pt idx="20">
                  <c:v>7</c:v>
                </c:pt>
                <c:pt idx="21">
                  <c:v>9</c:v>
                </c:pt>
                <c:pt idx="22">
                  <c:v>7</c:v>
                </c:pt>
                <c:pt idx="23">
                  <c:v>7</c:v>
                </c:pt>
                <c:pt idx="24">
                  <c:v>8</c:v>
                </c:pt>
                <c:pt idx="25">
                  <c:v>8</c:v>
                </c:pt>
                <c:pt idx="26">
                  <c:v>8</c:v>
                </c:pt>
                <c:pt idx="27">
                  <c:v>9</c:v>
                </c:pt>
                <c:pt idx="28">
                  <c:v>7</c:v>
                </c:pt>
                <c:pt idx="29">
                  <c:v>6</c:v>
                </c:pt>
                <c:pt idx="30">
                  <c:v>9</c:v>
                </c:pt>
                <c:pt idx="31">
                  <c:v>8</c:v>
                </c:pt>
                <c:pt idx="32">
                  <c:v>8</c:v>
                </c:pt>
                <c:pt idx="33">
                  <c:v>7</c:v>
                </c:pt>
                <c:pt idx="34">
                  <c:v>8</c:v>
                </c:pt>
                <c:pt idx="35">
                  <c:v>7</c:v>
                </c:pt>
                <c:pt idx="36">
                  <c:v>8</c:v>
                </c:pt>
                <c:pt idx="37">
                  <c:v>9</c:v>
                </c:pt>
                <c:pt idx="38">
                  <c:v>6</c:v>
                </c:pt>
                <c:pt idx="39">
                  <c:v>8</c:v>
                </c:pt>
                <c:pt idx="40">
                  <c:v>7</c:v>
                </c:pt>
                <c:pt idx="41">
                  <c:v>8</c:v>
                </c:pt>
                <c:pt idx="42">
                  <c:v>7</c:v>
                </c:pt>
                <c:pt idx="43">
                  <c:v>7</c:v>
                </c:pt>
                <c:pt idx="44">
                  <c:v>7</c:v>
                </c:pt>
                <c:pt idx="45">
                  <c:v>6</c:v>
                </c:pt>
                <c:pt idx="46">
                  <c:v>8</c:v>
                </c:pt>
                <c:pt idx="47">
                  <c:v>9</c:v>
                </c:pt>
                <c:pt idx="48">
                  <c:v>9</c:v>
                </c:pt>
                <c:pt idx="49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AB-4EA8-9CB7-1A0A6D6B5B4A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Relevant Experience (In Years)</c:v>
                </c:pt>
              </c:strCache>
            </c:strRef>
          </c:tx>
          <c:spPr>
            <a:ln w="22225" cap="rnd" cmpd="sng" algn="ctr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Sheet1!$C$2:$C$51</c:f>
              <c:numCache>
                <c:formatCode>General</c:formatCode>
                <c:ptCount val="50"/>
                <c:pt idx="0">
                  <c:v>11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10</c:v>
                </c:pt>
                <c:pt idx="5" formatCode="0">
                  <c:v>4</c:v>
                </c:pt>
                <c:pt idx="6">
                  <c:v>5.2</c:v>
                </c:pt>
                <c:pt idx="7">
                  <c:v>5.5</c:v>
                </c:pt>
                <c:pt idx="8">
                  <c:v>7</c:v>
                </c:pt>
                <c:pt idx="9">
                  <c:v>1.9</c:v>
                </c:pt>
                <c:pt idx="10">
                  <c:v>7</c:v>
                </c:pt>
                <c:pt idx="11">
                  <c:v>6</c:v>
                </c:pt>
                <c:pt idx="12">
                  <c:v>5</c:v>
                </c:pt>
                <c:pt idx="13">
                  <c:v>4.5</c:v>
                </c:pt>
                <c:pt idx="14">
                  <c:v>3</c:v>
                </c:pt>
                <c:pt idx="15" formatCode="0.0">
                  <c:v>5.9</c:v>
                </c:pt>
                <c:pt idx="16">
                  <c:v>6</c:v>
                </c:pt>
                <c:pt idx="17">
                  <c:v>5.2</c:v>
                </c:pt>
                <c:pt idx="18">
                  <c:v>4</c:v>
                </c:pt>
                <c:pt idx="19">
                  <c:v>7</c:v>
                </c:pt>
                <c:pt idx="20">
                  <c:v>1.1000000000000001</c:v>
                </c:pt>
                <c:pt idx="21">
                  <c:v>6</c:v>
                </c:pt>
                <c:pt idx="22">
                  <c:v>6</c:v>
                </c:pt>
                <c:pt idx="23">
                  <c:v>5.7</c:v>
                </c:pt>
                <c:pt idx="24">
                  <c:v>11</c:v>
                </c:pt>
                <c:pt idx="25" formatCode="0.0">
                  <c:v>5.5</c:v>
                </c:pt>
                <c:pt idx="26">
                  <c:v>4.7</c:v>
                </c:pt>
                <c:pt idx="27">
                  <c:v>2.5</c:v>
                </c:pt>
                <c:pt idx="28">
                  <c:v>8</c:v>
                </c:pt>
                <c:pt idx="29">
                  <c:v>9</c:v>
                </c:pt>
                <c:pt idx="30">
                  <c:v>10</c:v>
                </c:pt>
                <c:pt idx="31">
                  <c:v>1.5</c:v>
                </c:pt>
                <c:pt idx="32">
                  <c:v>13</c:v>
                </c:pt>
                <c:pt idx="33">
                  <c:v>4</c:v>
                </c:pt>
                <c:pt idx="34">
                  <c:v>10</c:v>
                </c:pt>
                <c:pt idx="35" formatCode="0">
                  <c:v>7</c:v>
                </c:pt>
                <c:pt idx="36">
                  <c:v>7</c:v>
                </c:pt>
                <c:pt idx="37">
                  <c:v>5.0999999999999996</c:v>
                </c:pt>
                <c:pt idx="38">
                  <c:v>7</c:v>
                </c:pt>
                <c:pt idx="39">
                  <c:v>2.9</c:v>
                </c:pt>
                <c:pt idx="40">
                  <c:v>4</c:v>
                </c:pt>
                <c:pt idx="41">
                  <c:v>7</c:v>
                </c:pt>
                <c:pt idx="42">
                  <c:v>5.2</c:v>
                </c:pt>
                <c:pt idx="43" formatCode="0">
                  <c:v>1</c:v>
                </c:pt>
                <c:pt idx="44">
                  <c:v>5</c:v>
                </c:pt>
                <c:pt idx="45" formatCode="0.0">
                  <c:v>4.5</c:v>
                </c:pt>
                <c:pt idx="46">
                  <c:v>6</c:v>
                </c:pt>
                <c:pt idx="47">
                  <c:v>7</c:v>
                </c:pt>
                <c:pt idx="48">
                  <c:v>4.9000000000000004</c:v>
                </c:pt>
                <c:pt idx="49">
                  <c:v>1.1000000000000001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AAB-4EA8-9CB7-1A0A6D6B5B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372278080"/>
        <c:axId val="372279328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Expected CTC (In LPA)</c:v>
                      </c:pt>
                    </c:strCache>
                  </c:strRef>
                </c:tx>
                <c:spPr>
                  <a:ln w="22225" cap="rnd" cmpd="sng" algn="ctr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>
                      <c:ext uri="{02D57815-91ED-43cb-92C2-25804820EDAC}">
                        <c15:formulaRef>
                          <c15:sqref>Sheet1!$B$2:$B$51</c15:sqref>
                        </c15:formulaRef>
                      </c:ext>
                    </c:extLst>
                    <c:numCache>
                      <c:formatCode>General</c:formatCode>
                      <c:ptCount val="50"/>
                      <c:pt idx="0">
                        <c:v>10</c:v>
                      </c:pt>
                      <c:pt idx="1">
                        <c:v>7.2</c:v>
                      </c:pt>
                      <c:pt idx="2">
                        <c:v>5.5</c:v>
                      </c:pt>
                      <c:pt idx="3">
                        <c:v>6.5</c:v>
                      </c:pt>
                      <c:pt idx="4" formatCode="0">
                        <c:v>8</c:v>
                      </c:pt>
                      <c:pt idx="5" formatCode="0">
                        <c:v>11</c:v>
                      </c:pt>
                      <c:pt idx="6">
                        <c:v>7.5</c:v>
                      </c:pt>
                      <c:pt idx="7">
                        <c:v>6.5</c:v>
                      </c:pt>
                      <c:pt idx="8">
                        <c:v>8</c:v>
                      </c:pt>
                      <c:pt idx="9">
                        <c:v>6.5</c:v>
                      </c:pt>
                      <c:pt idx="10">
                        <c:v>10</c:v>
                      </c:pt>
                      <c:pt idx="11">
                        <c:v>8</c:v>
                      </c:pt>
                      <c:pt idx="12">
                        <c:v>10</c:v>
                      </c:pt>
                      <c:pt idx="13">
                        <c:v>7.5</c:v>
                      </c:pt>
                      <c:pt idx="14" formatCode="0.0">
                        <c:v>7.5</c:v>
                      </c:pt>
                      <c:pt idx="15" formatCode="0.0">
                        <c:v>6.5</c:v>
                      </c:pt>
                      <c:pt idx="16">
                        <c:v>9</c:v>
                      </c:pt>
                      <c:pt idx="17">
                        <c:v>6.5</c:v>
                      </c:pt>
                      <c:pt idx="18">
                        <c:v>7.5</c:v>
                      </c:pt>
                      <c:pt idx="19">
                        <c:v>9</c:v>
                      </c:pt>
                      <c:pt idx="20">
                        <c:v>6.5</c:v>
                      </c:pt>
                      <c:pt idx="21">
                        <c:v>7.5</c:v>
                      </c:pt>
                      <c:pt idx="22">
                        <c:v>8</c:v>
                      </c:pt>
                      <c:pt idx="23">
                        <c:v>8</c:v>
                      </c:pt>
                      <c:pt idx="24" formatCode="0">
                        <c:v>6</c:v>
                      </c:pt>
                      <c:pt idx="25" formatCode="0">
                        <c:v>6</c:v>
                      </c:pt>
                      <c:pt idx="26">
                        <c:v>5</c:v>
                      </c:pt>
                      <c:pt idx="27">
                        <c:v>8.5</c:v>
                      </c:pt>
                      <c:pt idx="28">
                        <c:v>7.5</c:v>
                      </c:pt>
                      <c:pt idx="29">
                        <c:v>7</c:v>
                      </c:pt>
                      <c:pt idx="30">
                        <c:v>6</c:v>
                      </c:pt>
                      <c:pt idx="31">
                        <c:v>7</c:v>
                      </c:pt>
                      <c:pt idx="32">
                        <c:v>10</c:v>
                      </c:pt>
                      <c:pt idx="33">
                        <c:v>7.5</c:v>
                      </c:pt>
                      <c:pt idx="34" formatCode="0.0">
                        <c:v>6.5</c:v>
                      </c:pt>
                      <c:pt idx="35" formatCode="0">
                        <c:v>7</c:v>
                      </c:pt>
                      <c:pt idx="36">
                        <c:v>7.5</c:v>
                      </c:pt>
                      <c:pt idx="37">
                        <c:v>8</c:v>
                      </c:pt>
                      <c:pt idx="38">
                        <c:v>10</c:v>
                      </c:pt>
                      <c:pt idx="39">
                        <c:v>8.5</c:v>
                      </c:pt>
                      <c:pt idx="40">
                        <c:v>6.5</c:v>
                      </c:pt>
                      <c:pt idx="41">
                        <c:v>9</c:v>
                      </c:pt>
                      <c:pt idx="42">
                        <c:v>8</c:v>
                      </c:pt>
                      <c:pt idx="43">
                        <c:v>6</c:v>
                      </c:pt>
                      <c:pt idx="44" formatCode="0">
                        <c:v>7</c:v>
                      </c:pt>
                      <c:pt idx="45" formatCode="0">
                        <c:v>8</c:v>
                      </c:pt>
                      <c:pt idx="46" formatCode="0">
                        <c:v>10</c:v>
                      </c:pt>
                      <c:pt idx="47" formatCode="0.0">
                        <c:v>6.5</c:v>
                      </c:pt>
                      <c:pt idx="48" formatCode="0">
                        <c:v>9</c:v>
                      </c:pt>
                      <c:pt idx="49">
                        <c:v>6.5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CAAB-4EA8-9CB7-1A0A6D6B5B4A}"/>
                  </c:ext>
                </c:extLst>
              </c15:ser>
            </c15:filteredLineSeries>
          </c:ext>
        </c:extLst>
      </c:lineChart>
      <c:catAx>
        <c:axId val="372278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279328"/>
        <c:crosses val="autoZero"/>
        <c:auto val="1"/>
        <c:lblAlgn val="ctr"/>
        <c:lblOffset val="100"/>
        <c:noMultiLvlLbl val="0"/>
      </c:catAx>
      <c:valAx>
        <c:axId val="372279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27808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dirty="0"/>
              <a:t>Communications Rating</a:t>
            </a:r>
            <a:r>
              <a:rPr lang="en-IN" baseline="0" dirty="0"/>
              <a:t> vs Experience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Communication Ratings (out of 10)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Sheet1!$A$2:$A$101</c:f>
              <c:numCache>
                <c:formatCode>General</c:formatCode>
                <c:ptCount val="100"/>
                <c:pt idx="0">
                  <c:v>8</c:v>
                </c:pt>
                <c:pt idx="1">
                  <c:v>8</c:v>
                </c:pt>
                <c:pt idx="2">
                  <c:v>7</c:v>
                </c:pt>
                <c:pt idx="3">
                  <c:v>8</c:v>
                </c:pt>
                <c:pt idx="4">
                  <c:v>5</c:v>
                </c:pt>
                <c:pt idx="5">
                  <c:v>8</c:v>
                </c:pt>
                <c:pt idx="6">
                  <c:v>8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  <c:pt idx="10">
                  <c:v>8</c:v>
                </c:pt>
                <c:pt idx="11">
                  <c:v>6</c:v>
                </c:pt>
                <c:pt idx="12">
                  <c:v>5</c:v>
                </c:pt>
                <c:pt idx="13">
                  <c:v>9</c:v>
                </c:pt>
                <c:pt idx="14">
                  <c:v>9</c:v>
                </c:pt>
                <c:pt idx="15">
                  <c:v>8</c:v>
                </c:pt>
                <c:pt idx="16">
                  <c:v>8</c:v>
                </c:pt>
                <c:pt idx="17">
                  <c:v>7</c:v>
                </c:pt>
                <c:pt idx="18">
                  <c:v>7</c:v>
                </c:pt>
                <c:pt idx="19">
                  <c:v>9</c:v>
                </c:pt>
                <c:pt idx="20">
                  <c:v>9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7</c:v>
                </c:pt>
                <c:pt idx="27">
                  <c:v>7</c:v>
                </c:pt>
                <c:pt idx="28">
                  <c:v>7</c:v>
                </c:pt>
                <c:pt idx="29">
                  <c:v>7</c:v>
                </c:pt>
                <c:pt idx="30">
                  <c:v>7</c:v>
                </c:pt>
                <c:pt idx="31">
                  <c:v>7</c:v>
                </c:pt>
                <c:pt idx="32">
                  <c:v>7</c:v>
                </c:pt>
                <c:pt idx="33">
                  <c:v>7</c:v>
                </c:pt>
                <c:pt idx="34">
                  <c:v>7</c:v>
                </c:pt>
                <c:pt idx="35">
                  <c:v>7</c:v>
                </c:pt>
                <c:pt idx="36">
                  <c:v>6</c:v>
                </c:pt>
                <c:pt idx="37">
                  <c:v>4</c:v>
                </c:pt>
                <c:pt idx="38">
                  <c:v>8</c:v>
                </c:pt>
                <c:pt idx="39">
                  <c:v>7</c:v>
                </c:pt>
                <c:pt idx="40">
                  <c:v>6</c:v>
                </c:pt>
                <c:pt idx="41">
                  <c:v>9</c:v>
                </c:pt>
                <c:pt idx="42">
                  <c:v>8</c:v>
                </c:pt>
                <c:pt idx="43">
                  <c:v>8</c:v>
                </c:pt>
                <c:pt idx="44">
                  <c:v>7</c:v>
                </c:pt>
                <c:pt idx="45">
                  <c:v>7</c:v>
                </c:pt>
                <c:pt idx="46">
                  <c:v>7</c:v>
                </c:pt>
                <c:pt idx="47">
                  <c:v>8</c:v>
                </c:pt>
                <c:pt idx="48">
                  <c:v>6</c:v>
                </c:pt>
                <c:pt idx="49">
                  <c:v>8</c:v>
                </c:pt>
                <c:pt idx="50">
                  <c:v>8</c:v>
                </c:pt>
                <c:pt idx="51">
                  <c:v>8</c:v>
                </c:pt>
                <c:pt idx="52">
                  <c:v>8</c:v>
                </c:pt>
                <c:pt idx="53">
                  <c:v>7</c:v>
                </c:pt>
                <c:pt idx="54">
                  <c:v>7</c:v>
                </c:pt>
                <c:pt idx="55">
                  <c:v>7</c:v>
                </c:pt>
                <c:pt idx="56">
                  <c:v>8</c:v>
                </c:pt>
                <c:pt idx="57">
                  <c:v>8</c:v>
                </c:pt>
                <c:pt idx="58">
                  <c:v>7</c:v>
                </c:pt>
                <c:pt idx="59">
                  <c:v>9</c:v>
                </c:pt>
                <c:pt idx="60">
                  <c:v>7</c:v>
                </c:pt>
                <c:pt idx="61">
                  <c:v>7</c:v>
                </c:pt>
                <c:pt idx="62">
                  <c:v>9</c:v>
                </c:pt>
                <c:pt idx="63">
                  <c:v>9</c:v>
                </c:pt>
                <c:pt idx="64">
                  <c:v>8</c:v>
                </c:pt>
                <c:pt idx="65">
                  <c:v>8</c:v>
                </c:pt>
                <c:pt idx="66">
                  <c:v>7</c:v>
                </c:pt>
                <c:pt idx="67">
                  <c:v>7</c:v>
                </c:pt>
                <c:pt idx="68">
                  <c:v>5</c:v>
                </c:pt>
                <c:pt idx="69">
                  <c:v>7</c:v>
                </c:pt>
                <c:pt idx="70">
                  <c:v>6</c:v>
                </c:pt>
                <c:pt idx="71">
                  <c:v>5</c:v>
                </c:pt>
                <c:pt idx="72">
                  <c:v>7</c:v>
                </c:pt>
                <c:pt idx="73">
                  <c:v>9</c:v>
                </c:pt>
                <c:pt idx="74">
                  <c:v>8</c:v>
                </c:pt>
                <c:pt idx="75">
                  <c:v>8</c:v>
                </c:pt>
                <c:pt idx="76">
                  <c:v>7</c:v>
                </c:pt>
                <c:pt idx="77">
                  <c:v>5</c:v>
                </c:pt>
                <c:pt idx="78">
                  <c:v>7</c:v>
                </c:pt>
                <c:pt idx="79">
                  <c:v>7</c:v>
                </c:pt>
                <c:pt idx="80">
                  <c:v>6</c:v>
                </c:pt>
                <c:pt idx="81">
                  <c:v>8</c:v>
                </c:pt>
                <c:pt idx="82">
                  <c:v>9</c:v>
                </c:pt>
                <c:pt idx="83">
                  <c:v>8</c:v>
                </c:pt>
                <c:pt idx="84">
                  <c:v>8</c:v>
                </c:pt>
                <c:pt idx="85">
                  <c:v>8</c:v>
                </c:pt>
                <c:pt idx="86">
                  <c:v>8</c:v>
                </c:pt>
                <c:pt idx="87">
                  <c:v>7</c:v>
                </c:pt>
                <c:pt idx="88">
                  <c:v>8</c:v>
                </c:pt>
                <c:pt idx="89">
                  <c:v>9</c:v>
                </c:pt>
                <c:pt idx="90">
                  <c:v>7</c:v>
                </c:pt>
                <c:pt idx="91">
                  <c:v>7</c:v>
                </c:pt>
                <c:pt idx="92">
                  <c:v>6</c:v>
                </c:pt>
                <c:pt idx="93">
                  <c:v>5</c:v>
                </c:pt>
                <c:pt idx="94">
                  <c:v>6</c:v>
                </c:pt>
                <c:pt idx="95">
                  <c:v>6</c:v>
                </c:pt>
                <c:pt idx="96">
                  <c:v>7</c:v>
                </c:pt>
                <c:pt idx="97">
                  <c:v>7</c:v>
                </c:pt>
                <c:pt idx="98">
                  <c:v>7</c:v>
                </c:pt>
                <c:pt idx="99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1C-4749-B472-A5B5A899374E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Relevant Experience (In years)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Sheet1!$C$2:$C$101</c:f>
              <c:numCache>
                <c:formatCode>General</c:formatCode>
                <c:ptCount val="100"/>
                <c:pt idx="0">
                  <c:v>5</c:v>
                </c:pt>
                <c:pt idx="1">
                  <c:v>4</c:v>
                </c:pt>
                <c:pt idx="2">
                  <c:v>13</c:v>
                </c:pt>
                <c:pt idx="3">
                  <c:v>5</c:v>
                </c:pt>
                <c:pt idx="4">
                  <c:v>15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10</c:v>
                </c:pt>
                <c:pt idx="9">
                  <c:v>10</c:v>
                </c:pt>
                <c:pt idx="10">
                  <c:v>9</c:v>
                </c:pt>
                <c:pt idx="11">
                  <c:v>18</c:v>
                </c:pt>
                <c:pt idx="12">
                  <c:v>10</c:v>
                </c:pt>
                <c:pt idx="13">
                  <c:v>3</c:v>
                </c:pt>
                <c:pt idx="14">
                  <c:v>8</c:v>
                </c:pt>
                <c:pt idx="15">
                  <c:v>5</c:v>
                </c:pt>
                <c:pt idx="16">
                  <c:v>14</c:v>
                </c:pt>
                <c:pt idx="17">
                  <c:v>5</c:v>
                </c:pt>
                <c:pt idx="18">
                  <c:v>13</c:v>
                </c:pt>
                <c:pt idx="19">
                  <c:v>6</c:v>
                </c:pt>
                <c:pt idx="20">
                  <c:v>18</c:v>
                </c:pt>
                <c:pt idx="21">
                  <c:v>7</c:v>
                </c:pt>
                <c:pt idx="22">
                  <c:v>3</c:v>
                </c:pt>
                <c:pt idx="23">
                  <c:v>12</c:v>
                </c:pt>
                <c:pt idx="24">
                  <c:v>6</c:v>
                </c:pt>
                <c:pt idx="25">
                  <c:v>15</c:v>
                </c:pt>
                <c:pt idx="26">
                  <c:v>17</c:v>
                </c:pt>
                <c:pt idx="27">
                  <c:v>3</c:v>
                </c:pt>
                <c:pt idx="28">
                  <c:v>17</c:v>
                </c:pt>
                <c:pt idx="29">
                  <c:v>14</c:v>
                </c:pt>
                <c:pt idx="30">
                  <c:v>10</c:v>
                </c:pt>
                <c:pt idx="31">
                  <c:v>10</c:v>
                </c:pt>
                <c:pt idx="32">
                  <c:v>17</c:v>
                </c:pt>
                <c:pt idx="33">
                  <c:v>28</c:v>
                </c:pt>
                <c:pt idx="34">
                  <c:v>6</c:v>
                </c:pt>
                <c:pt idx="35">
                  <c:v>16</c:v>
                </c:pt>
                <c:pt idx="36">
                  <c:v>6</c:v>
                </c:pt>
                <c:pt idx="37">
                  <c:v>15</c:v>
                </c:pt>
                <c:pt idx="38">
                  <c:v>6</c:v>
                </c:pt>
                <c:pt idx="39">
                  <c:v>17</c:v>
                </c:pt>
                <c:pt idx="40">
                  <c:v>14</c:v>
                </c:pt>
                <c:pt idx="41">
                  <c:v>1</c:v>
                </c:pt>
                <c:pt idx="42">
                  <c:v>7</c:v>
                </c:pt>
                <c:pt idx="43">
                  <c:v>7</c:v>
                </c:pt>
                <c:pt idx="44">
                  <c:v>7</c:v>
                </c:pt>
                <c:pt idx="45">
                  <c:v>3</c:v>
                </c:pt>
                <c:pt idx="46">
                  <c:v>13</c:v>
                </c:pt>
                <c:pt idx="47">
                  <c:v>2</c:v>
                </c:pt>
                <c:pt idx="48">
                  <c:v>10</c:v>
                </c:pt>
                <c:pt idx="49" formatCode="0">
                  <c:v>10</c:v>
                </c:pt>
                <c:pt idx="50">
                  <c:v>20</c:v>
                </c:pt>
                <c:pt idx="51">
                  <c:v>15</c:v>
                </c:pt>
                <c:pt idx="52">
                  <c:v>11</c:v>
                </c:pt>
                <c:pt idx="53">
                  <c:v>8</c:v>
                </c:pt>
                <c:pt idx="54">
                  <c:v>2</c:v>
                </c:pt>
                <c:pt idx="55">
                  <c:v>13</c:v>
                </c:pt>
                <c:pt idx="56">
                  <c:v>18</c:v>
                </c:pt>
                <c:pt idx="57">
                  <c:v>9</c:v>
                </c:pt>
                <c:pt idx="58">
                  <c:v>15</c:v>
                </c:pt>
                <c:pt idx="59">
                  <c:v>11</c:v>
                </c:pt>
                <c:pt idx="60">
                  <c:v>6</c:v>
                </c:pt>
                <c:pt idx="61">
                  <c:v>13</c:v>
                </c:pt>
                <c:pt idx="62">
                  <c:v>18</c:v>
                </c:pt>
                <c:pt idx="63">
                  <c:v>11</c:v>
                </c:pt>
                <c:pt idx="64">
                  <c:v>14</c:v>
                </c:pt>
                <c:pt idx="65">
                  <c:v>2</c:v>
                </c:pt>
                <c:pt idx="66">
                  <c:v>10</c:v>
                </c:pt>
                <c:pt idx="67">
                  <c:v>12</c:v>
                </c:pt>
                <c:pt idx="68">
                  <c:v>14</c:v>
                </c:pt>
                <c:pt idx="69">
                  <c:v>9</c:v>
                </c:pt>
                <c:pt idx="70">
                  <c:v>5</c:v>
                </c:pt>
                <c:pt idx="71">
                  <c:v>12</c:v>
                </c:pt>
                <c:pt idx="72">
                  <c:v>7</c:v>
                </c:pt>
                <c:pt idx="73">
                  <c:v>11</c:v>
                </c:pt>
                <c:pt idx="74">
                  <c:v>3</c:v>
                </c:pt>
                <c:pt idx="75">
                  <c:v>21</c:v>
                </c:pt>
                <c:pt idx="76">
                  <c:v>10</c:v>
                </c:pt>
                <c:pt idx="77">
                  <c:v>20</c:v>
                </c:pt>
                <c:pt idx="78">
                  <c:v>18</c:v>
                </c:pt>
                <c:pt idx="79">
                  <c:v>16</c:v>
                </c:pt>
                <c:pt idx="80">
                  <c:v>5</c:v>
                </c:pt>
                <c:pt idx="81">
                  <c:v>3</c:v>
                </c:pt>
                <c:pt idx="82">
                  <c:v>16</c:v>
                </c:pt>
                <c:pt idx="83">
                  <c:v>7</c:v>
                </c:pt>
                <c:pt idx="84">
                  <c:v>10</c:v>
                </c:pt>
                <c:pt idx="85">
                  <c:v>4</c:v>
                </c:pt>
                <c:pt idx="86">
                  <c:v>12</c:v>
                </c:pt>
                <c:pt idx="87">
                  <c:v>9</c:v>
                </c:pt>
                <c:pt idx="88">
                  <c:v>13</c:v>
                </c:pt>
                <c:pt idx="89">
                  <c:v>5</c:v>
                </c:pt>
                <c:pt idx="90">
                  <c:v>20</c:v>
                </c:pt>
                <c:pt idx="91">
                  <c:v>6</c:v>
                </c:pt>
                <c:pt idx="92">
                  <c:v>20</c:v>
                </c:pt>
                <c:pt idx="93">
                  <c:v>4</c:v>
                </c:pt>
                <c:pt idx="94">
                  <c:v>5</c:v>
                </c:pt>
                <c:pt idx="95">
                  <c:v>19</c:v>
                </c:pt>
                <c:pt idx="96">
                  <c:v>14</c:v>
                </c:pt>
                <c:pt idx="97">
                  <c:v>7</c:v>
                </c:pt>
                <c:pt idx="98">
                  <c:v>15</c:v>
                </c:pt>
                <c:pt idx="99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1C-4749-B472-A5B5A89937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63727376"/>
        <c:axId val="63728624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Preferred Location</c:v>
                      </c:pt>
                    </c:strCache>
                  </c:strRef>
                </c:tx>
                <c:spPr>
                  <a:ln w="22225" cap="rnd" cmpd="sng" algn="ctr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>
                      <c:ext uri="{02D57815-91ED-43cb-92C2-25804820EDAC}">
                        <c15:formulaRef>
                          <c15:sqref>Sheet1!$B$2:$B$101</c15:sqref>
                        </c15:formulaRef>
                      </c:ext>
                    </c:extLst>
                    <c:numCache>
                      <c:formatCode>General</c:formatCode>
                      <c:ptCount val="100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  <c:pt idx="51">
                        <c:v>0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0</c:v>
                      </c:pt>
                      <c:pt idx="57">
                        <c:v>0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0</c:v>
                      </c:pt>
                      <c:pt idx="65">
                        <c:v>0</c:v>
                      </c:pt>
                      <c:pt idx="66">
                        <c:v>0</c:v>
                      </c:pt>
                      <c:pt idx="67">
                        <c:v>0</c:v>
                      </c:pt>
                      <c:pt idx="68">
                        <c:v>0</c:v>
                      </c:pt>
                      <c:pt idx="69">
                        <c:v>0</c:v>
                      </c:pt>
                      <c:pt idx="70">
                        <c:v>0</c:v>
                      </c:pt>
                      <c:pt idx="71">
                        <c:v>0</c:v>
                      </c:pt>
                      <c:pt idx="72">
                        <c:v>0</c:v>
                      </c:pt>
                      <c:pt idx="73">
                        <c:v>0</c:v>
                      </c:pt>
                      <c:pt idx="74">
                        <c:v>0</c:v>
                      </c:pt>
                      <c:pt idx="75">
                        <c:v>0</c:v>
                      </c:pt>
                      <c:pt idx="76">
                        <c:v>0</c:v>
                      </c:pt>
                      <c:pt idx="77">
                        <c:v>0</c:v>
                      </c:pt>
                      <c:pt idx="78">
                        <c:v>0</c:v>
                      </c:pt>
                      <c:pt idx="79">
                        <c:v>0</c:v>
                      </c:pt>
                      <c:pt idx="80">
                        <c:v>0</c:v>
                      </c:pt>
                      <c:pt idx="81">
                        <c:v>0</c:v>
                      </c:pt>
                      <c:pt idx="82">
                        <c:v>0</c:v>
                      </c:pt>
                      <c:pt idx="83">
                        <c:v>0</c:v>
                      </c:pt>
                      <c:pt idx="84">
                        <c:v>0</c:v>
                      </c:pt>
                      <c:pt idx="85">
                        <c:v>0</c:v>
                      </c:pt>
                      <c:pt idx="86">
                        <c:v>0</c:v>
                      </c:pt>
                      <c:pt idx="87">
                        <c:v>0</c:v>
                      </c:pt>
                      <c:pt idx="88">
                        <c:v>0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</c:v>
                      </c:pt>
                      <c:pt idx="92">
                        <c:v>0</c:v>
                      </c:pt>
                      <c:pt idx="93">
                        <c:v>0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0</c:v>
                      </c:pt>
                      <c:pt idx="97">
                        <c:v>0</c:v>
                      </c:pt>
                      <c:pt idx="98">
                        <c:v>0</c:v>
                      </c:pt>
                      <c:pt idx="99">
                        <c:v>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251C-4749-B472-A5B5A899374E}"/>
                  </c:ext>
                </c:extLst>
              </c15:ser>
            </c15:filteredLineSeries>
          </c:ext>
        </c:extLst>
      </c:lineChart>
      <c:catAx>
        <c:axId val="63727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28624"/>
        <c:crosses val="autoZero"/>
        <c:auto val="1"/>
        <c:lblAlgn val="ctr"/>
        <c:lblOffset val="100"/>
        <c:noMultiLvlLbl val="0"/>
      </c:catAx>
      <c:valAx>
        <c:axId val="63728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727376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313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2549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5356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7085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8846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2839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090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9100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0398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883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108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5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58AC1-FD65-4A32-AB7A-D3E1D42BA300}" type="datetimeFigureOut">
              <a:rPr lang="en-IN" smtClean="0"/>
              <a:t>13-12-2020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33E2C-23AE-44F0-A5E0-2D3AE529C014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4888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7097" y="222069"/>
            <a:ext cx="9261566" cy="983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IN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“A study </a:t>
            </a:r>
            <a:r>
              <a:rPr lang="en-IN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en-IN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hiring process </a:t>
            </a:r>
            <a:r>
              <a:rPr lang="en-IN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en-IN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PayTM</a:t>
            </a:r>
            <a:r>
              <a:rPr lang="en-IN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 subsidiary of </a:t>
            </a:r>
            <a:r>
              <a:rPr lang="en-IN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One97 Communications</a:t>
            </a:r>
            <a:r>
              <a:rPr lang="en-I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IN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8176" y="2591214"/>
            <a:ext cx="41409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ABHISHEK DAS.</a:t>
            </a:r>
          </a:p>
          <a:p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MBA 1</a:t>
            </a:r>
            <a:r>
              <a:rPr lang="en-IN" sz="2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Semester.</a:t>
            </a:r>
          </a:p>
          <a:p>
            <a:r>
              <a:rPr lang="en-I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Ashoka 1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Roll No. – </a:t>
            </a:r>
            <a:r>
              <a:rPr lang="en-I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IN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991" y="5594298"/>
            <a:ext cx="11286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Eastern Institute for Integrated Learning in Management 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Kolkata.</a:t>
            </a:r>
          </a:p>
          <a:p>
            <a:pPr algn="ctr"/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(Affiliated to Vidyasagar University, 2020)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9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8331" y="434481"/>
            <a:ext cx="5747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Presentation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5395" y="1465532"/>
            <a:ext cx="9784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 interview data of one batch of candidates for collections profile are </a:t>
            </a:r>
            <a:r>
              <a:rPr lang="en-IN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follows</a:t>
            </a:r>
            <a:r>
              <a:rPr lang="en-I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:-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94" y="2111863"/>
            <a:ext cx="10789919" cy="4328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83531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7417" y="391885"/>
            <a:ext cx="53818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Presentation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89" y="1254216"/>
            <a:ext cx="4922339" cy="2390503"/>
          </a:xfrm>
          <a:prstGeom prst="rect">
            <a:avLst/>
          </a:prstGeom>
          <a:noFill/>
        </p:spPr>
      </p:pic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" y="4066076"/>
            <a:ext cx="4922338" cy="243922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720840" y="3017520"/>
            <a:ext cx="4976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449" y="1254216"/>
            <a:ext cx="4922339" cy="2390503"/>
          </a:xfrm>
          <a:prstGeom prst="rect">
            <a:avLst/>
          </a:prstGeom>
          <a:noFill/>
        </p:spPr>
      </p:pic>
      <p:pic>
        <p:nvPicPr>
          <p:cNvPr id="8" name="Picture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449" y="4114800"/>
            <a:ext cx="4922339" cy="23905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39813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8697" y="391885"/>
            <a:ext cx="64138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Presentation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9085" y="1358537"/>
            <a:ext cx="9993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 interview data of one batch of candidates for Sales profile are as follows:-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5" y="2105570"/>
            <a:ext cx="11051178" cy="43344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1162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91839" y="378823"/>
            <a:ext cx="51075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Presentation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38" y="1195940"/>
            <a:ext cx="5086757" cy="25736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138" y="4035308"/>
            <a:ext cx="5086759" cy="2595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8188" y="1208842"/>
            <a:ext cx="5086758" cy="258769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8188" y="4040985"/>
            <a:ext cx="5086757" cy="258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9357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2205" y="444137"/>
            <a:ext cx="5669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Presentation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6571" y="1152023"/>
            <a:ext cx="96403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Interview Schedule Report:-</a:t>
            </a:r>
            <a:endParaRPr lang="en-IN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71" y="2050869"/>
            <a:ext cx="11665132" cy="4480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47638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1657" y="444137"/>
            <a:ext cx="5617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and Findings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352560779"/>
              </p:ext>
            </p:extLst>
          </p:nvPr>
        </p:nvGraphicFramePr>
        <p:xfrm>
          <a:off x="222522" y="1254033"/>
          <a:ext cx="5760267" cy="3219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82388" y="4473072"/>
            <a:ext cx="2899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Collections Profile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78685" y="4449656"/>
            <a:ext cx="20378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Sales Profile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9268" y="5463452"/>
            <a:ext cx="11181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salary package that the candidate demands is directly proportional to the relevant experience the candidate has.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9268" y="5932479"/>
            <a:ext cx="1047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Discrepancies are found in some rare cases when the candidate is from a premier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778245210"/>
              </p:ext>
            </p:extLst>
          </p:nvPr>
        </p:nvGraphicFramePr>
        <p:xfrm>
          <a:off x="6129563" y="1265740"/>
          <a:ext cx="5731510" cy="3195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79268" y="4880544"/>
            <a:ext cx="5917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Inferences:-</a:t>
            </a:r>
            <a:endParaRPr lang="en-IN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7614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  <p:bldP spid="5" grpId="0"/>
      <p:bldP spid="6" grpId="0"/>
      <p:bldP spid="7" grpId="0"/>
      <p:bldP spid="8" grpId="0"/>
      <p:bldGraphic spid="9" grpId="0">
        <p:bldAsOne/>
      </p:bldGraphic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436938394"/>
              </p:ext>
            </p:extLst>
          </p:nvPr>
        </p:nvGraphicFramePr>
        <p:xfrm>
          <a:off x="6230984" y="1253494"/>
          <a:ext cx="5812969" cy="3196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64377" y="4449656"/>
            <a:ext cx="2534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Collections Profile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278757194"/>
              </p:ext>
            </p:extLst>
          </p:nvPr>
        </p:nvGraphicFramePr>
        <p:xfrm>
          <a:off x="217077" y="1253494"/>
          <a:ext cx="5765712" cy="3196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934995" y="4449655"/>
            <a:ext cx="2220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Sales Profile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" y="5323020"/>
            <a:ext cx="1077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Candidates do not necessarily develop good communication skills with time.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60" y="5750108"/>
            <a:ext cx="10574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skills might have been ignored before, but in the New Normal, it’s absolutely essential.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60" y="6177197"/>
            <a:ext cx="990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 communication skills rating is detrimental even for an experienced candidate.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360" y="4786110"/>
            <a:ext cx="4336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Inferences:-</a:t>
            </a:r>
            <a:endParaRPr lang="en-IN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61657" y="444137"/>
            <a:ext cx="5617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and Findings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2360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6" grpId="0">
        <p:bldAsOne/>
      </p:bldGraphic>
      <p:bldP spid="7" grpId="0"/>
      <p:bldP spid="8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7498" y="457201"/>
            <a:ext cx="3291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Observations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4138" y="1670800"/>
            <a:ext cx="11534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skills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one of the most important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considered during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selections.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138" y="2323766"/>
            <a:ext cx="10763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Candidates are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reluctant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relocate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from their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preferred geographical location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4138" y="2976733"/>
            <a:ext cx="105156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Candidates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unemployed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due to the pandemic are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 prone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negotiate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salary package.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4138" y="3713985"/>
            <a:ext cx="11534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Candidates already in a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job position are reluctant for a change during these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tumultuous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times. 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4138" y="4451237"/>
            <a:ext cx="10763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 position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an important criteria a candidate looks for during change of employment.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4137" y="5188489"/>
            <a:ext cx="11299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Candidates are more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reluctant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during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starting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ending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work-hours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4137" y="5841455"/>
            <a:ext cx="104110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During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month-end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any candidate is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unavailable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an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interview.</a:t>
            </a: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1886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67498" y="457201"/>
            <a:ext cx="3291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Suggestions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7829" y="2315792"/>
            <a:ext cx="110511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Synchronization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 various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regards to availability while conducting interviews.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7829" y="3866607"/>
            <a:ext cx="10554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Proper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feedback mechanisms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2281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1" y="313510"/>
            <a:ext cx="5630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</a:t>
            </a:r>
            <a:r>
              <a:rPr lang="en-IN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aced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6022" y="2126438"/>
            <a:ext cx="108291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barrier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candidates.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6022" y="3015314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definite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 hours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6022" y="3904191"/>
            <a:ext cx="6766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Uncooperative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Interviewees.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1044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114" y="1515292"/>
            <a:ext cx="3971110" cy="49383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4766" y="195943"/>
            <a:ext cx="11181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Letter of Acknowledgement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710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35532" y="404950"/>
            <a:ext cx="5630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Learnings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6428" y="1476103"/>
            <a:ext cx="108682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 potential candidates with all over the country.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6428" y="2239480"/>
            <a:ext cx="8739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preliminary interviews of potential candidates.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6428" y="3002857"/>
            <a:ext cx="108682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scour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candidates w.r.t several attributes by using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proper tools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job portals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 Naukri.com 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6428" y="3766234"/>
            <a:ext cx="10476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prepare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attribute-based reports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interviewed candidates. 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6428" y="4529611"/>
            <a:ext cx="11375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interviews of potential candidates with department head and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maintain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upgradable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report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6428" y="5292988"/>
            <a:ext cx="10633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perform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check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 candidate and submit the findings in a report form.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6428" y="6056365"/>
            <a:ext cx="10273936" cy="404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be able to answer any query of the candidate such as job description, location, position etc.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9588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6503" y="470263"/>
            <a:ext cx="26648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9857" y="2129245"/>
            <a:ext cx="1141040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objective of this project report was to understand the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functioning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responsibilities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an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Resources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hiring process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major company like PayTM. </a:t>
            </a: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orking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inside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department,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nuances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nitty gritty details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workings of the Talent acquisition arm of the HR Department were understood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Several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eye-opening inferences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drawn while being a part of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recruitment process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 great organisation like PayTM,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pioneer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 transaction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India.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all, the whole internship program helped me gather valuable knowledge which will be of great help during my later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life.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6674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0036" y="2155371"/>
            <a:ext cx="49769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8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IN" sz="8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503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8457" y="195943"/>
            <a:ext cx="11181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 Profile of the Company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" y="1463039"/>
            <a:ext cx="11064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Founded by Vijay Sekhar Sharma on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August 2010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 an initial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$2 Million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" y="2022249"/>
            <a:ext cx="104372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PayTM started as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recharge and DTH recharge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platform.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20" y="2581459"/>
            <a:ext cx="10189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2013, the features of data recharge, landline bill payment and post-paid mobile recharge were added.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8457" y="3448446"/>
            <a:ext cx="110773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 , the features of 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deals, education fees, </a:t>
            </a:r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metro 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recharges, electricity, gas, </a:t>
            </a:r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and bill 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payments and bus ticketing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were added.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8457" y="4094776"/>
            <a:ext cx="10110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the same year,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PayTM wallet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launched as a payment method for various   services including Uber and Indian Railways.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8457" y="4956550"/>
            <a:ext cx="10189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Softbank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Alibaba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Group, 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Berkshire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Hathaway, SAIF Partners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ANT financials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the major investors.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1520" y="5818325"/>
            <a:ext cx="10084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PayTM is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pioneer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among e-commerce platforms in India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1616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793" y="1636486"/>
            <a:ext cx="9871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undertake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interview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candidate for a particular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 position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them on the basis of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criteria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set by the company.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793" y="3358716"/>
            <a:ext cx="9871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interviews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the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candidates as per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provided by the  company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9793" y="5080946"/>
            <a:ext cx="9871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undertake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check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the potential candidates  who would be hired on behalf of the company.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8457" y="195943"/>
            <a:ext cx="11181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the study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864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02528" y="279221"/>
            <a:ext cx="4506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063933"/>
            <a:ext cx="5590903" cy="195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Candidates Interviewed-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Sector-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Collections.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 Position-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ACM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ZCM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Preferred Geographical Locations-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Delhi-NCR 19%, Mumbai 7%,  Chennai 5% Kolkata 3%, Pan-India 8%,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 are for various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Tier 1 cities </a:t>
            </a: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87886" y="2063933"/>
            <a:ext cx="55909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Candidates Interviewed-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Sector-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 Position-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Sales Manager.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Preferred Geographical Locations-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Bangalore- 36%, Mumbai 32%,  Chennai 14% Kolkata 22%,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 are for various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Tier 1 cities </a:t>
            </a: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8978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02528" y="279221"/>
            <a:ext cx="4506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3771" y="1021395"/>
            <a:ext cx="5003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 Interview Processes:</a:t>
            </a:r>
            <a:endParaRPr lang="en-IN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1867992" y="2442755"/>
            <a:ext cx="1972490" cy="103849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 smtClean="0"/>
          </a:p>
          <a:p>
            <a:pPr algn="ctr"/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Logging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Naukri.com and starting 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Resdex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dirty="0"/>
          </a:p>
        </p:txBody>
      </p:sp>
      <p:sp>
        <p:nvSpPr>
          <p:cNvPr id="18" name="Right Arrow 17"/>
          <p:cNvSpPr/>
          <p:nvPr/>
        </p:nvSpPr>
        <p:spPr>
          <a:xfrm>
            <a:off x="3840482" y="2873829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9" name="Flowchart: Data 18"/>
          <p:cNvSpPr/>
          <p:nvPr/>
        </p:nvSpPr>
        <p:spPr>
          <a:xfrm>
            <a:off x="4140926" y="2455819"/>
            <a:ext cx="3291840" cy="1025433"/>
          </a:xfrm>
          <a:prstGeom prst="flowChartInputOutp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Inputting criteria such as CTC, </a:t>
            </a:r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location, previous company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7112726" y="2896688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1" name="Flowchart: Process 20"/>
          <p:cNvSpPr/>
          <p:nvPr/>
        </p:nvSpPr>
        <p:spPr>
          <a:xfrm>
            <a:off x="7752805" y="2442755"/>
            <a:ext cx="2801984" cy="1038497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Calling the candidates individually to check if they are </a:t>
            </a: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the role, and </a:t>
            </a: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confirming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key information.</a:t>
            </a:r>
          </a:p>
        </p:txBody>
      </p:sp>
      <p:sp>
        <p:nvSpPr>
          <p:cNvPr id="22" name="Right Arrow 21"/>
          <p:cNvSpPr/>
          <p:nvPr/>
        </p:nvSpPr>
        <p:spPr>
          <a:xfrm rot="5400000">
            <a:off x="8833757" y="3729445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3" name="Flowchart: Data 22"/>
          <p:cNvSpPr/>
          <p:nvPr/>
        </p:nvSpPr>
        <p:spPr>
          <a:xfrm>
            <a:off x="7262949" y="4134395"/>
            <a:ext cx="3291840" cy="1025433"/>
          </a:xfrm>
          <a:prstGeom prst="flowChartInputOutp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Produce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resultant data set in an </a:t>
            </a: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sheet,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often with </a:t>
            </a: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comparative graphs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ight Arrow 23"/>
          <p:cNvSpPr/>
          <p:nvPr/>
        </p:nvSpPr>
        <p:spPr>
          <a:xfrm rot="10800000">
            <a:off x="6942909" y="4503418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5" name="Flowchart: Decision 24"/>
          <p:cNvSpPr/>
          <p:nvPr/>
        </p:nvSpPr>
        <p:spPr>
          <a:xfrm>
            <a:off x="3971106" y="3549829"/>
            <a:ext cx="2971801" cy="2050869"/>
          </a:xfrm>
          <a:prstGeom prst="flowChartDecisi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communication skills are </a:t>
            </a: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names into the database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" name="Right Arrow 25"/>
          <p:cNvSpPr/>
          <p:nvPr/>
        </p:nvSpPr>
        <p:spPr>
          <a:xfrm rot="10800000">
            <a:off x="3324493" y="4503418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7" name="Flowchart: Alternate Process 26"/>
          <p:cNvSpPr/>
          <p:nvPr/>
        </p:nvSpPr>
        <p:spPr>
          <a:xfrm>
            <a:off x="1352001" y="4134395"/>
            <a:ext cx="1972490" cy="103849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 smtClean="0"/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Submitting the report to the manager.</a:t>
            </a:r>
          </a:p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8054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02528" y="279221"/>
            <a:ext cx="4506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3771" y="1021395"/>
            <a:ext cx="8444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Searching and downloading CVs from Naukri using Resdex:</a:t>
            </a:r>
            <a:endParaRPr lang="en-IN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93" y="1698576"/>
            <a:ext cx="5796915" cy="3263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870" y="1705865"/>
            <a:ext cx="5796915" cy="32566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49630" y="4993326"/>
            <a:ext cx="2425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Resdex Resume search</a:t>
            </a:r>
            <a:endParaRPr lang="en-I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34178" y="4962476"/>
            <a:ext cx="3235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typical candidate profile</a:t>
            </a:r>
            <a:endParaRPr lang="en-I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30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9531" y="1214846"/>
            <a:ext cx="8647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Check process</a:t>
            </a:r>
            <a:endParaRPr lang="en-IN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1665522" y="2651760"/>
            <a:ext cx="1972490" cy="103849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 smtClean="0"/>
          </a:p>
          <a:p>
            <a:pPr algn="ctr"/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the necessary information from the manager</a:t>
            </a:r>
          </a:p>
          <a:p>
            <a:pPr algn="ctr"/>
            <a:endParaRPr lang="en-IN" dirty="0"/>
          </a:p>
        </p:txBody>
      </p:sp>
      <p:sp>
        <p:nvSpPr>
          <p:cNvPr id="7" name="Right Arrow 6"/>
          <p:cNvSpPr/>
          <p:nvPr/>
        </p:nvSpPr>
        <p:spPr>
          <a:xfrm>
            <a:off x="3638012" y="3082834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Flowchart: Data 7"/>
          <p:cNvSpPr/>
          <p:nvPr/>
        </p:nvSpPr>
        <p:spPr>
          <a:xfrm>
            <a:off x="3938456" y="2664824"/>
            <a:ext cx="3291840" cy="1025433"/>
          </a:xfrm>
          <a:prstGeom prst="flowChartInputOutp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sz="1600" dirty="0" smtClean="0"/>
          </a:p>
          <a:p>
            <a:pPr algn="ctr"/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Calling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references individually to check if they knew the candidate.</a:t>
            </a:r>
          </a:p>
          <a:p>
            <a:pPr algn="ctr"/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6910256" y="3105693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Flowchart: Process 9"/>
          <p:cNvSpPr/>
          <p:nvPr/>
        </p:nvSpPr>
        <p:spPr>
          <a:xfrm>
            <a:off x="7550335" y="2651760"/>
            <a:ext cx="2801984" cy="1038497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Asking the references specific questions and evaluating various attributes</a:t>
            </a:r>
          </a:p>
        </p:txBody>
      </p:sp>
      <p:sp>
        <p:nvSpPr>
          <p:cNvPr id="11" name="Right Arrow 10"/>
          <p:cNvSpPr/>
          <p:nvPr/>
        </p:nvSpPr>
        <p:spPr>
          <a:xfrm rot="5400000">
            <a:off x="8631287" y="3938450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2" name="Flowchart: Data 11"/>
          <p:cNvSpPr/>
          <p:nvPr/>
        </p:nvSpPr>
        <p:spPr>
          <a:xfrm>
            <a:off x="7060479" y="4343400"/>
            <a:ext cx="3291840" cy="1025433"/>
          </a:xfrm>
          <a:prstGeom prst="flowChartInputOutp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Produce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resultant data set in a word file in the form of a report.</a:t>
            </a:r>
          </a:p>
          <a:p>
            <a:pPr algn="ctr"/>
            <a:r>
              <a:rPr lang="en-IN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ight Arrow 12"/>
          <p:cNvSpPr/>
          <p:nvPr/>
        </p:nvSpPr>
        <p:spPr>
          <a:xfrm rot="10800000">
            <a:off x="6740439" y="4712423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Flowchart: Alternate Process 15"/>
          <p:cNvSpPr/>
          <p:nvPr/>
        </p:nvSpPr>
        <p:spPr>
          <a:xfrm>
            <a:off x="4767948" y="4265021"/>
            <a:ext cx="1972490" cy="103849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 smtClean="0"/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Submitting the report to the manager.</a:t>
            </a:r>
          </a:p>
          <a:p>
            <a:pPr algn="ctr"/>
            <a:endParaRPr lang="en-IN" dirty="0"/>
          </a:p>
        </p:txBody>
      </p:sp>
      <p:sp>
        <p:nvSpPr>
          <p:cNvPr id="15" name="TextBox 14"/>
          <p:cNvSpPr txBox="1"/>
          <p:nvPr/>
        </p:nvSpPr>
        <p:spPr>
          <a:xfrm>
            <a:off x="3902528" y="279221"/>
            <a:ext cx="4506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7394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1337" y="1410788"/>
            <a:ext cx="5225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Interview Scheduling Process</a:t>
            </a:r>
            <a:endParaRPr lang="en-IN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1756962" y="2717074"/>
            <a:ext cx="1972490" cy="103849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Getting the information about the candidates selected in 1</a:t>
            </a:r>
            <a:r>
              <a:rPr lang="en-IN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round.</a:t>
            </a:r>
          </a:p>
          <a:p>
            <a:pPr algn="ctr"/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729452" y="3148148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ight Arrow 6"/>
          <p:cNvSpPr/>
          <p:nvPr/>
        </p:nvSpPr>
        <p:spPr>
          <a:xfrm>
            <a:off x="7001696" y="3171007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Flowchart: Process 7"/>
          <p:cNvSpPr/>
          <p:nvPr/>
        </p:nvSpPr>
        <p:spPr>
          <a:xfrm>
            <a:off x="7641775" y="2717074"/>
            <a:ext cx="2801984" cy="1038497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 smtClean="0"/>
          </a:p>
          <a:p>
            <a:pPr algn="ctr"/>
            <a:r>
              <a:rPr lang="en-IN" dirty="0" smtClean="0"/>
              <a:t>Guiding </a:t>
            </a:r>
            <a:r>
              <a:rPr lang="en-IN" dirty="0"/>
              <a:t>the candidates through Google Meet and reschedule if required </a:t>
            </a:r>
          </a:p>
          <a:p>
            <a:pPr algn="ctr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 rot="5400000">
            <a:off x="8722727" y="4003764"/>
            <a:ext cx="640079" cy="14369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2" name="Flowchart: Alternate Process 11"/>
          <p:cNvSpPr/>
          <p:nvPr/>
        </p:nvSpPr>
        <p:spPr>
          <a:xfrm>
            <a:off x="8056521" y="4395650"/>
            <a:ext cx="1972490" cy="103849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 smtClean="0"/>
          </a:p>
          <a:p>
            <a:r>
              <a:rPr lang="en-IN" dirty="0"/>
              <a:t>Updating the candidate with feedback (if any).</a:t>
            </a:r>
          </a:p>
          <a:p>
            <a:pPr algn="ctr"/>
            <a:endParaRPr lang="en-IN" dirty="0"/>
          </a:p>
        </p:txBody>
      </p:sp>
      <p:sp>
        <p:nvSpPr>
          <p:cNvPr id="13" name="Flowchart: Process 12"/>
          <p:cNvSpPr/>
          <p:nvPr/>
        </p:nvSpPr>
        <p:spPr>
          <a:xfrm>
            <a:off x="4369531" y="2717075"/>
            <a:ext cx="2632165" cy="1066254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Calling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candidates individually to check if they are available for the interview.</a:t>
            </a:r>
          </a:p>
          <a:p>
            <a:pPr algn="ctr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02528" y="279221"/>
            <a:ext cx="4506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5755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2" grpId="0" animBg="1"/>
      <p:bldP spid="13" grpId="0" animBg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3726</TotalTime>
  <Words>1029</Words>
  <Application>Microsoft Office PowerPoint</Application>
  <PresentationFormat>Widescreen</PresentationFormat>
  <Paragraphs>124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Abhishek Das</dc:creator>
  <cp:lastModifiedBy>Abhishek Das</cp:lastModifiedBy>
  <cp:revision>116</cp:revision>
  <dcterms:created xsi:type="dcterms:W3CDTF">2020-11-05T08:53:51Z</dcterms:created>
  <dcterms:modified xsi:type="dcterms:W3CDTF">2020-12-13T09:11:18Z</dcterms:modified>
</cp:coreProperties>
</file>