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5"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87" r:id="rId21"/>
    <p:sldId id="276" r:id="rId22"/>
    <p:sldId id="277" r:id="rId23"/>
    <p:sldId id="278" r:id="rId24"/>
    <p:sldId id="279" r:id="rId25"/>
    <p:sldId id="282" r:id="rId26"/>
    <p:sldId id="288" r:id="rId27"/>
    <p:sldId id="286"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106C"/>
    <a:srgbClr val="333399"/>
    <a:srgbClr val="66FFFF"/>
    <a:srgbClr val="28F85A"/>
    <a:srgbClr val="02C2D6"/>
    <a:srgbClr val="CE0AA4"/>
    <a:srgbClr val="7AD34D"/>
    <a:srgbClr val="FCEAF0"/>
    <a:srgbClr val="FCEAF6"/>
    <a:srgbClr val="FCEA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40" autoAdjust="0"/>
    <p:restoredTop sz="94660"/>
  </p:normalViewPr>
  <p:slideViewPr>
    <p:cSldViewPr snapToGrid="0">
      <p:cViewPr varScale="1">
        <p:scale>
          <a:sx n="67" d="100"/>
          <a:sy n="67" d="100"/>
        </p:scale>
        <p:origin x="6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[Pre Offer Documentation Candidates for SIP Report.xlsx]Sheet2!PivotTable7</c:name>
    <c:fmtId val="-1"/>
  </c:pivotSource>
  <c:chart>
    <c:title>
      <c:tx>
        <c:rich>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IN"/>
              <a:t>Document Query : 10th Marksheet</a:t>
            </a:r>
          </a:p>
        </c:rich>
      </c:tx>
      <c:overlay val="0"/>
      <c:spPr>
        <a:noFill/>
        <a:ln>
          <a:noFill/>
        </a:ln>
        <a:effectLst/>
      </c:spPr>
      <c:txPr>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ivotFmts>
      <c:pivotFmt>
        <c:idx val="0"/>
      </c:pivotFmt>
      <c:pivotFmt>
        <c:idx val="1"/>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lt1">
                      <a:lumMod val="85000"/>
                    </a:schemeClr>
                  </a:solidFill>
                  <a:latin typeface="+mn-lt"/>
                  <a:ea typeface="+mn-ea"/>
                  <a:cs typeface="+mn-cs"/>
                </a:defRPr>
              </a:pPr>
              <a:endParaRPr lang="en-US"/>
            </a:p>
          </c:txPr>
          <c:dLblPos val="inEnd"/>
          <c:showLegendKey val="0"/>
          <c:showVal val="1"/>
          <c:showCatName val="0"/>
          <c:showSerName val="0"/>
          <c:showPercent val="0"/>
          <c:showBubbleSize val="0"/>
          <c:extLst>
            <c:ext xmlns:c15="http://schemas.microsoft.com/office/drawing/2012/chart" uri="{CE6537A1-D6FC-4f65-9D91-7224C49458BB}"/>
          </c:extLst>
        </c:dLbl>
      </c:pivotFmt>
      <c:pivotFmt>
        <c:idx val="2"/>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lt1">
                      <a:lumMod val="85000"/>
                    </a:schemeClr>
                  </a:solidFill>
                  <a:latin typeface="+mn-lt"/>
                  <a:ea typeface="+mn-ea"/>
                  <a:cs typeface="+mn-cs"/>
                </a:defRPr>
              </a:pPr>
              <a:endParaRPr lang="en-US"/>
            </a:p>
          </c:txPr>
          <c:dLblPos val="inEnd"/>
          <c:showLegendKey val="0"/>
          <c:showVal val="1"/>
          <c:showCatName val="0"/>
          <c:showSerName val="0"/>
          <c:showPercent val="0"/>
          <c:showBubbleSize val="0"/>
          <c:extLst>
            <c:ext xmlns:c15="http://schemas.microsoft.com/office/drawing/2012/chart" uri="{CE6537A1-D6FC-4f65-9D91-7224C49458BB}"/>
          </c:extLst>
        </c:dLbl>
      </c:pivotFmt>
      <c:pivotFmt>
        <c:idx val="3"/>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lt1">
                      <a:lumMod val="85000"/>
                    </a:schemeClr>
                  </a:solidFill>
                  <a:latin typeface="+mn-lt"/>
                  <a:ea typeface="+mn-ea"/>
                  <a:cs typeface="+mn-cs"/>
                </a:defRPr>
              </a:pPr>
              <a:endParaRPr lang="en-US"/>
            </a:p>
          </c:txPr>
          <c:dLblPos val="inEnd"/>
          <c:showLegendKey val="0"/>
          <c:showVal val="1"/>
          <c:showCatName val="0"/>
          <c:showSerName val="0"/>
          <c:showPercent val="0"/>
          <c:showBubbleSize val="0"/>
          <c:extLst>
            <c:ext xmlns:c15="http://schemas.microsoft.com/office/drawing/2012/chart" uri="{CE6537A1-D6FC-4f65-9D91-7224C49458BB}"/>
          </c:extLst>
        </c:dLbl>
      </c:pivotFmt>
    </c:pivotFmts>
    <c:plotArea>
      <c:layout/>
      <c:barChart>
        <c:barDir val="col"/>
        <c:grouping val="clustered"/>
        <c:varyColors val="0"/>
        <c:ser>
          <c:idx val="0"/>
          <c:order val="0"/>
          <c:tx>
            <c:strRef>
              <c:f>Sheet2!$B$3</c:f>
              <c:strCache>
                <c:ptCount val="1"/>
                <c:pt idx="0">
                  <c:v>Total</c:v>
                </c:pt>
              </c:strCache>
            </c:strRef>
          </c:tx>
          <c:spPr>
            <a:gradFill rotWithShape="1">
              <a:gsLst>
                <a:gs pos="0">
                  <a:schemeClr val="accent1">
                    <a:tint val="98000"/>
                    <a:satMod val="110000"/>
                    <a:lumMod val="104000"/>
                  </a:schemeClr>
                </a:gs>
                <a:gs pos="69000">
                  <a:schemeClr val="accent1">
                    <a:shade val="88000"/>
                    <a:satMod val="130000"/>
                    <a:lumMod val="92000"/>
                  </a:schemeClr>
                </a:gs>
                <a:gs pos="100000">
                  <a:schemeClr val="accent1">
                    <a:shade val="78000"/>
                    <a:satMod val="130000"/>
                    <a:lumMod val="92000"/>
                  </a:schemeClr>
                </a:gs>
              </a:gsLst>
              <a:lin ang="5400000" scaled="0"/>
            </a:gradFill>
            <a:ln>
              <a:noFill/>
            </a:ln>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lt1">
                        <a:lumMod val="8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strRef>
              <c:f>Sheet2!$A$4:$A$6</c:f>
              <c:strCache>
                <c:ptCount val="3"/>
                <c:pt idx="0">
                  <c:v>N/A</c:v>
                </c:pt>
                <c:pt idx="1">
                  <c:v>NO</c:v>
                </c:pt>
                <c:pt idx="2">
                  <c:v>YES</c:v>
                </c:pt>
              </c:strCache>
            </c:strRef>
          </c:cat>
          <c:val>
            <c:numRef>
              <c:f>Sheet2!$B$4:$B$6</c:f>
              <c:numCache>
                <c:formatCode>General</c:formatCode>
                <c:ptCount val="3"/>
                <c:pt idx="0">
                  <c:v>10</c:v>
                </c:pt>
                <c:pt idx="1">
                  <c:v>29</c:v>
                </c:pt>
                <c:pt idx="2">
                  <c:v>66</c:v>
                </c:pt>
              </c:numCache>
            </c:numRef>
          </c:val>
          <c:extLst>
            <c:ext xmlns:c16="http://schemas.microsoft.com/office/drawing/2014/chart" uri="{C3380CC4-5D6E-409C-BE32-E72D297353CC}">
              <c16:uniqueId val="{00000000-490C-4196-A8C3-F419849E03C1}"/>
            </c:ext>
          </c:extLst>
        </c:ser>
        <c:dLbls>
          <c:dLblPos val="inEnd"/>
          <c:showLegendKey val="0"/>
          <c:showVal val="1"/>
          <c:showCatName val="0"/>
          <c:showSerName val="0"/>
          <c:showPercent val="0"/>
          <c:showBubbleSize val="0"/>
        </c:dLbls>
        <c:gapWidth val="100"/>
        <c:overlap val="-24"/>
        <c:axId val="1124888432"/>
        <c:axId val="1124887600"/>
      </c:barChart>
      <c:catAx>
        <c:axId val="1124888432"/>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1124887600"/>
        <c:crosses val="autoZero"/>
        <c:auto val="1"/>
        <c:lblAlgn val="ctr"/>
        <c:lblOffset val="100"/>
        <c:noMultiLvlLbl val="0"/>
      </c:catAx>
      <c:valAx>
        <c:axId val="1124887600"/>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1124888432"/>
        <c:crosses val="autoZero"/>
        <c:crossBetween val="between"/>
      </c:valAx>
      <c:spPr>
        <a:noFill/>
        <a:ln>
          <a:noFill/>
        </a:ln>
        <a:effectLst/>
      </c:spPr>
    </c:plotArea>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Categories val="1"/>
        <c14:dropZoneData val="1"/>
        <c14:dropZonesVisible val="1"/>
      </c14:pivotOptions>
    </c:ext>
    <c:ext xmlns:c16="http://schemas.microsoft.com/office/drawing/2014/chart" uri="{E28EC0CA-F0BB-4C9C-879D-F8772B89E7AC}">
      <c16:pivotOptions16>
        <c16:showExpandCollapseFieldButtons val="1"/>
      </c16:pivotOptions16>
    </c:ext>
  </c:extLst>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pivotSource>
    <c:name>[Pre Offer Documentation Candidates for SIP Report.xlsx]Sheet25!PivotTable30</c:name>
    <c:fmtId val="-1"/>
  </c:pivotSource>
  <c:chart>
    <c:title>
      <c:tx>
        <c:rich>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IN"/>
              <a:t>Query Reason : E Aadhar</a:t>
            </a:r>
          </a:p>
        </c:rich>
      </c:tx>
      <c:overlay val="0"/>
      <c:spPr>
        <a:noFill/>
        <a:ln>
          <a:noFill/>
        </a:ln>
        <a:effectLst/>
      </c:spPr>
      <c:txPr>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ivotFmts>
      <c:pivotFmt>
        <c:idx val="0"/>
      </c:pivotFmt>
      <c:pivotFmt>
        <c:idx val="1"/>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pivotFmt>
      <c:pivotFmt>
        <c:idx val="2"/>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pivotFmt>
      <c:pivotFmt>
        <c:idx val="3"/>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pivotFmt>
    </c:pivotFmts>
    <c:plotArea>
      <c:layout/>
      <c:barChart>
        <c:barDir val="bar"/>
        <c:grouping val="clustered"/>
        <c:varyColors val="0"/>
        <c:ser>
          <c:idx val="0"/>
          <c:order val="0"/>
          <c:tx>
            <c:strRef>
              <c:f>Sheet25!$B$3</c:f>
              <c:strCache>
                <c:ptCount val="1"/>
                <c:pt idx="0">
                  <c:v>Total</c:v>
                </c:pt>
              </c:strCache>
            </c:strRef>
          </c:tx>
          <c:spPr>
            <a:gradFill rotWithShape="1">
              <a:gsLst>
                <a:gs pos="0">
                  <a:schemeClr val="accent1">
                    <a:tint val="98000"/>
                    <a:satMod val="110000"/>
                    <a:lumMod val="104000"/>
                  </a:schemeClr>
                </a:gs>
                <a:gs pos="69000">
                  <a:schemeClr val="accent1">
                    <a:shade val="88000"/>
                    <a:satMod val="130000"/>
                    <a:lumMod val="92000"/>
                  </a:schemeClr>
                </a:gs>
                <a:gs pos="100000">
                  <a:schemeClr val="accent1">
                    <a:shade val="78000"/>
                    <a:satMod val="130000"/>
                    <a:lumMod val="92000"/>
                  </a:schemeClr>
                </a:gs>
              </a:gsLst>
              <a:lin ang="5400000" scaled="0"/>
            </a:gradFill>
            <a:ln>
              <a:noFill/>
            </a:ln>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c:spPr>
          <c:invertIfNegative val="0"/>
          <c:cat>
            <c:strRef>
              <c:f>Sheet25!$A$4:$A$5</c:f>
              <c:strCache>
                <c:ptCount val="2"/>
                <c:pt idx="0">
                  <c:v>PHONE NUMBER OBSOLETE</c:v>
                </c:pt>
                <c:pt idx="1">
                  <c:v>TECHNOLOGICALLY CHALLENGED</c:v>
                </c:pt>
              </c:strCache>
            </c:strRef>
          </c:cat>
          <c:val>
            <c:numRef>
              <c:f>Sheet25!$B$4:$B$5</c:f>
              <c:numCache>
                <c:formatCode>General</c:formatCode>
                <c:ptCount val="2"/>
                <c:pt idx="0">
                  <c:v>16</c:v>
                </c:pt>
                <c:pt idx="1">
                  <c:v>31</c:v>
                </c:pt>
              </c:numCache>
            </c:numRef>
          </c:val>
          <c:extLst>
            <c:ext xmlns:c16="http://schemas.microsoft.com/office/drawing/2014/chart" uri="{C3380CC4-5D6E-409C-BE32-E72D297353CC}">
              <c16:uniqueId val="{00000000-86B8-4ABD-A23C-4B6FF27AA6E6}"/>
            </c:ext>
          </c:extLst>
        </c:ser>
        <c:dLbls>
          <c:showLegendKey val="0"/>
          <c:showVal val="0"/>
          <c:showCatName val="0"/>
          <c:showSerName val="0"/>
          <c:showPercent val="0"/>
          <c:showBubbleSize val="0"/>
        </c:dLbls>
        <c:gapWidth val="115"/>
        <c:overlap val="-20"/>
        <c:axId val="1889190032"/>
        <c:axId val="1889190864"/>
      </c:barChart>
      <c:catAx>
        <c:axId val="1889190032"/>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1889190864"/>
        <c:crosses val="autoZero"/>
        <c:auto val="1"/>
        <c:lblAlgn val="ctr"/>
        <c:lblOffset val="100"/>
        <c:noMultiLvlLbl val="0"/>
      </c:catAx>
      <c:valAx>
        <c:axId val="1889190864"/>
        <c:scaling>
          <c:orientation val="minMax"/>
        </c:scaling>
        <c:delete val="0"/>
        <c:axPos val="b"/>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1889190032"/>
        <c:crosses val="autoZero"/>
        <c:crossBetween val="between"/>
      </c:valAx>
      <c:spPr>
        <a:noFill/>
        <a:ln>
          <a:noFill/>
        </a:ln>
        <a:effectLst/>
      </c:spPr>
    </c:plotArea>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Categories val="1"/>
        <c14:dropZoneData val="1"/>
        <c14:dropZonesVisible val="1"/>
      </c14:pivotOptions>
    </c:ext>
    <c:ext xmlns:c16="http://schemas.microsoft.com/office/drawing/2014/chart" uri="{E28EC0CA-F0BB-4C9C-879D-F8772B89E7AC}">
      <c16:pivotOptions16>
        <c16:showExpandCollapseFieldButtons val="1"/>
      </c16:pivotOptions16>
    </c:ext>
  </c:extLst>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pivotSource>
    <c:name>[Pre Offer Documentation Candidates for SIP Report.xlsx]Sheet33!PivotTable55</c:name>
    <c:fmtId val="-1"/>
  </c:pivotSource>
  <c:chart>
    <c:title>
      <c:tx>
        <c:rich>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IN"/>
              <a:t>Query Reason : Salary Slips</a:t>
            </a:r>
          </a:p>
        </c:rich>
      </c:tx>
      <c:overlay val="0"/>
      <c:spPr>
        <a:noFill/>
        <a:ln>
          <a:noFill/>
        </a:ln>
        <a:effectLst/>
      </c:spPr>
      <c:txPr>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ivotFmts>
      <c:pivotFmt>
        <c:idx val="0"/>
      </c:pivotFmt>
      <c:pivotFmt>
        <c:idx val="1"/>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pivotFmt>
      <c:pivotFmt>
        <c:idx val="2"/>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pivotFmt>
      <c:pivotFmt>
        <c:idx val="3"/>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pivotFmt>
    </c:pivotFmts>
    <c:plotArea>
      <c:layout/>
      <c:barChart>
        <c:barDir val="bar"/>
        <c:grouping val="clustered"/>
        <c:varyColors val="0"/>
        <c:ser>
          <c:idx val="0"/>
          <c:order val="0"/>
          <c:tx>
            <c:strRef>
              <c:f>Sheet33!$B$3</c:f>
              <c:strCache>
                <c:ptCount val="1"/>
                <c:pt idx="0">
                  <c:v>Total</c:v>
                </c:pt>
              </c:strCache>
            </c:strRef>
          </c:tx>
          <c:spPr>
            <a:gradFill rotWithShape="1">
              <a:gsLst>
                <a:gs pos="0">
                  <a:schemeClr val="accent4">
                    <a:tint val="98000"/>
                    <a:satMod val="110000"/>
                    <a:lumMod val="104000"/>
                  </a:schemeClr>
                </a:gs>
                <a:gs pos="69000">
                  <a:schemeClr val="accent4">
                    <a:shade val="88000"/>
                    <a:satMod val="130000"/>
                    <a:lumMod val="92000"/>
                  </a:schemeClr>
                </a:gs>
                <a:gs pos="100000">
                  <a:schemeClr val="accent4">
                    <a:shade val="78000"/>
                    <a:satMod val="130000"/>
                    <a:lumMod val="92000"/>
                  </a:schemeClr>
                </a:gs>
              </a:gsLst>
              <a:lin ang="5400000" scaled="0"/>
            </a:gradFill>
            <a:ln>
              <a:noFill/>
            </a:ln>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c:spPr>
          <c:invertIfNegative val="0"/>
          <c:cat>
            <c:strRef>
              <c:f>Sheet33!$A$4:$A$5</c:f>
              <c:strCache>
                <c:ptCount val="2"/>
                <c:pt idx="0">
                  <c:v>CANDIDATE FORGOTTEN</c:v>
                </c:pt>
                <c:pt idx="1">
                  <c:v>INADEQUATE SLIPS</c:v>
                </c:pt>
              </c:strCache>
            </c:strRef>
          </c:cat>
          <c:val>
            <c:numRef>
              <c:f>Sheet33!$B$4:$B$5</c:f>
              <c:numCache>
                <c:formatCode>General</c:formatCode>
                <c:ptCount val="2"/>
                <c:pt idx="0">
                  <c:v>2</c:v>
                </c:pt>
                <c:pt idx="1">
                  <c:v>13</c:v>
                </c:pt>
              </c:numCache>
            </c:numRef>
          </c:val>
          <c:extLst>
            <c:ext xmlns:c16="http://schemas.microsoft.com/office/drawing/2014/chart" uri="{C3380CC4-5D6E-409C-BE32-E72D297353CC}">
              <c16:uniqueId val="{00000000-2C3E-406E-9350-6D0ABB49DB8C}"/>
            </c:ext>
          </c:extLst>
        </c:ser>
        <c:dLbls>
          <c:showLegendKey val="0"/>
          <c:showVal val="0"/>
          <c:showCatName val="0"/>
          <c:showSerName val="0"/>
          <c:showPercent val="0"/>
          <c:showBubbleSize val="0"/>
        </c:dLbls>
        <c:gapWidth val="115"/>
        <c:overlap val="-20"/>
        <c:axId val="1993164400"/>
        <c:axId val="1993166064"/>
      </c:barChart>
      <c:catAx>
        <c:axId val="1993164400"/>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1993166064"/>
        <c:crosses val="autoZero"/>
        <c:auto val="1"/>
        <c:lblAlgn val="ctr"/>
        <c:lblOffset val="100"/>
        <c:noMultiLvlLbl val="0"/>
      </c:catAx>
      <c:valAx>
        <c:axId val="1993166064"/>
        <c:scaling>
          <c:orientation val="minMax"/>
        </c:scaling>
        <c:delete val="0"/>
        <c:axPos val="b"/>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1993164400"/>
        <c:crosses val="autoZero"/>
        <c:crossBetween val="between"/>
      </c:valAx>
      <c:spPr>
        <a:noFill/>
        <a:ln>
          <a:noFill/>
        </a:ln>
        <a:effectLst/>
      </c:spPr>
    </c:plotArea>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Categories val="1"/>
        <c14:dropZoneData val="1"/>
        <c14:dropZonesVisible val="1"/>
      </c14:pivotOptions>
    </c:ext>
    <c:ext xmlns:c16="http://schemas.microsoft.com/office/drawing/2014/chart" uri="{E28EC0CA-F0BB-4C9C-879D-F8772B89E7AC}">
      <c16:pivotOptions16>
        <c16:showExpandCollapseFieldButtons val="1"/>
      </c16:pivotOptions16>
    </c:ext>
  </c:extLst>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[Pre Offer Documentation Candidates for SIP Report.xlsx]Sheet38!PivotTable70</c:name>
    <c:fmtId val="-1"/>
  </c:pivotSource>
  <c:chart>
    <c:title>
      <c:tx>
        <c:rich>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IN"/>
              <a:t>Query Reason : Form 2</a:t>
            </a:r>
          </a:p>
        </c:rich>
      </c:tx>
      <c:overlay val="0"/>
      <c:spPr>
        <a:noFill/>
        <a:ln>
          <a:noFill/>
        </a:ln>
        <a:effectLst/>
      </c:spPr>
      <c:txPr>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ivotFmts>
      <c:pivotFmt>
        <c:idx val="0"/>
      </c:pivotFmt>
      <c:pivotFmt>
        <c:idx val="1"/>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pivotFmt>
      <c:pivotFmt>
        <c:idx val="2"/>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pivotFmt>
      <c:pivotFmt>
        <c:idx val="3"/>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pivotFmt>
    </c:pivotFmts>
    <c:plotArea>
      <c:layout/>
      <c:barChart>
        <c:barDir val="bar"/>
        <c:grouping val="clustered"/>
        <c:varyColors val="0"/>
        <c:ser>
          <c:idx val="0"/>
          <c:order val="0"/>
          <c:tx>
            <c:strRef>
              <c:f>Sheet38!$B$3</c:f>
              <c:strCache>
                <c:ptCount val="1"/>
                <c:pt idx="0">
                  <c:v>Total</c:v>
                </c:pt>
              </c:strCache>
            </c:strRef>
          </c:tx>
          <c:spPr>
            <a:gradFill rotWithShape="1">
              <a:gsLst>
                <a:gs pos="0">
                  <a:schemeClr val="accent2">
                    <a:tint val="98000"/>
                    <a:satMod val="110000"/>
                    <a:lumMod val="104000"/>
                  </a:schemeClr>
                </a:gs>
                <a:gs pos="69000">
                  <a:schemeClr val="accent2">
                    <a:shade val="88000"/>
                    <a:satMod val="130000"/>
                    <a:lumMod val="92000"/>
                  </a:schemeClr>
                </a:gs>
                <a:gs pos="100000">
                  <a:schemeClr val="accent2">
                    <a:shade val="78000"/>
                    <a:satMod val="130000"/>
                    <a:lumMod val="92000"/>
                  </a:schemeClr>
                </a:gs>
              </a:gsLst>
              <a:lin ang="5400000" scaled="0"/>
            </a:gradFill>
            <a:ln>
              <a:noFill/>
            </a:ln>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c:spPr>
          <c:invertIfNegative val="0"/>
          <c:cat>
            <c:strRef>
              <c:f>Sheet38!$A$4:$A$6</c:f>
              <c:strCache>
                <c:ptCount val="3"/>
                <c:pt idx="0">
                  <c:v>CANDIDATE FORGOTTEN</c:v>
                </c:pt>
                <c:pt idx="1">
                  <c:v>QUERY POINT 1</c:v>
                </c:pt>
                <c:pt idx="2">
                  <c:v>QUERY POINT 2</c:v>
                </c:pt>
              </c:strCache>
            </c:strRef>
          </c:cat>
          <c:val>
            <c:numRef>
              <c:f>Sheet38!$B$4:$B$6</c:f>
              <c:numCache>
                <c:formatCode>General</c:formatCode>
                <c:ptCount val="3"/>
                <c:pt idx="0">
                  <c:v>4</c:v>
                </c:pt>
                <c:pt idx="1">
                  <c:v>11</c:v>
                </c:pt>
                <c:pt idx="2">
                  <c:v>42</c:v>
                </c:pt>
              </c:numCache>
            </c:numRef>
          </c:val>
          <c:extLst>
            <c:ext xmlns:c16="http://schemas.microsoft.com/office/drawing/2014/chart" uri="{C3380CC4-5D6E-409C-BE32-E72D297353CC}">
              <c16:uniqueId val="{00000000-D026-4ECA-83A2-376640AE58FD}"/>
            </c:ext>
          </c:extLst>
        </c:ser>
        <c:dLbls>
          <c:showLegendKey val="0"/>
          <c:showVal val="0"/>
          <c:showCatName val="0"/>
          <c:showSerName val="0"/>
          <c:showPercent val="0"/>
          <c:showBubbleSize val="0"/>
        </c:dLbls>
        <c:gapWidth val="115"/>
        <c:overlap val="-20"/>
        <c:axId val="1820092576"/>
        <c:axId val="1820091328"/>
      </c:barChart>
      <c:catAx>
        <c:axId val="1820092576"/>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1820091328"/>
        <c:crosses val="autoZero"/>
        <c:auto val="1"/>
        <c:lblAlgn val="ctr"/>
        <c:lblOffset val="100"/>
        <c:noMultiLvlLbl val="0"/>
      </c:catAx>
      <c:valAx>
        <c:axId val="1820091328"/>
        <c:scaling>
          <c:orientation val="minMax"/>
        </c:scaling>
        <c:delete val="0"/>
        <c:axPos val="b"/>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1820092576"/>
        <c:crosses val="autoZero"/>
        <c:crossBetween val="between"/>
      </c:valAx>
      <c:spPr>
        <a:noFill/>
        <a:ln>
          <a:noFill/>
        </a:ln>
        <a:effectLst/>
      </c:spPr>
    </c:plotArea>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Categories val="1"/>
        <c14:dropZoneData val="1"/>
        <c14:dropZonesVisible val="1"/>
      </c14:pivotOptions>
    </c:ext>
    <c:ext xmlns:c16="http://schemas.microsoft.com/office/drawing/2014/chart" uri="{E28EC0CA-F0BB-4C9C-879D-F8772B89E7AC}">
      <c16:pivotOptions16>
        <c16:showExpandCollapseFieldButtons val="1"/>
      </c16:pivotOptions16>
    </c:ext>
  </c:extLst>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pivotSource>
    <c:name>[Pre Offer Documentation Candidates for SIP Report.xlsx]Sheet45!PivotTable29</c:name>
    <c:fmtId val="-1"/>
  </c:pivotSource>
  <c:chart>
    <c:title>
      <c:tx>
        <c:rich>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IN"/>
              <a:t>Query Reason: Consent Letter</a:t>
            </a:r>
          </a:p>
        </c:rich>
      </c:tx>
      <c:overlay val="0"/>
      <c:spPr>
        <a:noFill/>
        <a:ln>
          <a:noFill/>
        </a:ln>
        <a:effectLst/>
      </c:spPr>
      <c:txPr>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ivotFmts>
      <c:pivotFmt>
        <c:idx val="0"/>
      </c:pivotFmt>
      <c:pivotFmt>
        <c:idx val="1"/>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pivotFmt>
      <c:pivotFmt>
        <c:idx val="2"/>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pivotFmt>
    </c:pivotFmts>
    <c:plotArea>
      <c:layout/>
      <c:barChart>
        <c:barDir val="bar"/>
        <c:grouping val="clustered"/>
        <c:varyColors val="0"/>
        <c:ser>
          <c:idx val="0"/>
          <c:order val="0"/>
          <c:tx>
            <c:strRef>
              <c:f>Sheet45!$B$3</c:f>
              <c:strCache>
                <c:ptCount val="1"/>
                <c:pt idx="0">
                  <c:v>Total</c:v>
                </c:pt>
              </c:strCache>
            </c:strRef>
          </c:tx>
          <c:spPr>
            <a:gradFill rotWithShape="1">
              <a:gsLst>
                <a:gs pos="0">
                  <a:schemeClr val="accent4">
                    <a:tint val="98000"/>
                    <a:satMod val="110000"/>
                    <a:lumMod val="104000"/>
                  </a:schemeClr>
                </a:gs>
                <a:gs pos="69000">
                  <a:schemeClr val="accent4">
                    <a:shade val="88000"/>
                    <a:satMod val="130000"/>
                    <a:lumMod val="92000"/>
                  </a:schemeClr>
                </a:gs>
                <a:gs pos="100000">
                  <a:schemeClr val="accent4">
                    <a:shade val="78000"/>
                    <a:satMod val="130000"/>
                    <a:lumMod val="92000"/>
                  </a:schemeClr>
                </a:gs>
              </a:gsLst>
              <a:lin ang="5400000" scaled="0"/>
            </a:gradFill>
            <a:ln>
              <a:noFill/>
            </a:ln>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c:spPr>
          <c:invertIfNegative val="0"/>
          <c:cat>
            <c:strRef>
              <c:f>Sheet45!$A$4:$A$5</c:f>
              <c:strCache>
                <c:ptCount val="2"/>
                <c:pt idx="0">
                  <c:v>CANDIDATE FORGOT</c:v>
                </c:pt>
                <c:pt idx="1">
                  <c:v>QUERY POINT 1</c:v>
                </c:pt>
              </c:strCache>
            </c:strRef>
          </c:cat>
          <c:val>
            <c:numRef>
              <c:f>Sheet45!$B$4:$B$5</c:f>
              <c:numCache>
                <c:formatCode>General</c:formatCode>
                <c:ptCount val="2"/>
                <c:pt idx="0">
                  <c:v>8</c:v>
                </c:pt>
                <c:pt idx="1">
                  <c:v>25</c:v>
                </c:pt>
              </c:numCache>
            </c:numRef>
          </c:val>
          <c:extLst>
            <c:ext xmlns:c16="http://schemas.microsoft.com/office/drawing/2014/chart" uri="{C3380CC4-5D6E-409C-BE32-E72D297353CC}">
              <c16:uniqueId val="{00000000-7125-45D0-BA13-6F1F738F9728}"/>
            </c:ext>
          </c:extLst>
        </c:ser>
        <c:dLbls>
          <c:showLegendKey val="0"/>
          <c:showVal val="0"/>
          <c:showCatName val="0"/>
          <c:showSerName val="0"/>
          <c:showPercent val="0"/>
          <c:showBubbleSize val="0"/>
        </c:dLbls>
        <c:gapWidth val="115"/>
        <c:overlap val="-20"/>
        <c:axId val="1520647583"/>
        <c:axId val="1520647999"/>
      </c:barChart>
      <c:catAx>
        <c:axId val="1520647583"/>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1520647999"/>
        <c:crosses val="autoZero"/>
        <c:auto val="1"/>
        <c:lblAlgn val="ctr"/>
        <c:lblOffset val="100"/>
        <c:noMultiLvlLbl val="0"/>
      </c:catAx>
      <c:valAx>
        <c:axId val="1520647999"/>
        <c:scaling>
          <c:orientation val="minMax"/>
        </c:scaling>
        <c:delete val="0"/>
        <c:axPos val="b"/>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1520647583"/>
        <c:crosses val="autoZero"/>
        <c:crossBetween val="between"/>
      </c:valAx>
      <c:spPr>
        <a:noFill/>
        <a:ln>
          <a:noFill/>
        </a:ln>
        <a:effectLst/>
      </c:spPr>
    </c:plotArea>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Categories val="1"/>
        <c14:dropZoneData val="1"/>
        <c14:dropZonesVisible val="1"/>
      </c14:pivotOptions>
    </c:ext>
    <c:ext xmlns:c16="http://schemas.microsoft.com/office/drawing/2014/chart" uri="{E28EC0CA-F0BB-4C9C-879D-F8772B89E7AC}">
      <c16:pivotOptions16>
        <c16:showExpandCollapseFieldButtons val="1"/>
      </c16:pivotOptions16>
    </c:ext>
  </c:extLst>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[Pre Offer Documentation Candidates for SIP Report.xlsx]Sheet18!PivotTable14</c:name>
    <c:fmtId val="-1"/>
  </c:pivotSource>
  <c:chart>
    <c:title>
      <c:tx>
        <c:rich>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IN"/>
              <a:t>Document Query: GHI Form</a:t>
            </a:r>
          </a:p>
        </c:rich>
      </c:tx>
      <c:overlay val="0"/>
      <c:spPr>
        <a:noFill/>
        <a:ln>
          <a:noFill/>
        </a:ln>
        <a:effectLst/>
      </c:spPr>
      <c:txPr>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ivotFmts>
      <c:pivotFmt>
        <c:idx val="0"/>
      </c:pivotFmt>
      <c:pivotFmt>
        <c:idx val="1"/>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pivotFmt>
      <c:pivotFmt>
        <c:idx val="2"/>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pivotFmt>
      <c:pivotFmt>
        <c:idx val="3"/>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pivotFmt>
    </c:pivotFmts>
    <c:plotArea>
      <c:layout/>
      <c:barChart>
        <c:barDir val="col"/>
        <c:grouping val="clustered"/>
        <c:varyColors val="0"/>
        <c:ser>
          <c:idx val="0"/>
          <c:order val="0"/>
          <c:tx>
            <c:strRef>
              <c:f>Sheet18!$B$3</c:f>
              <c:strCache>
                <c:ptCount val="1"/>
                <c:pt idx="0">
                  <c:v>Total</c:v>
                </c:pt>
              </c:strCache>
            </c:strRef>
          </c:tx>
          <c:spPr>
            <a:gradFill rotWithShape="1">
              <a:gsLst>
                <a:gs pos="0">
                  <a:schemeClr val="accent6">
                    <a:tint val="98000"/>
                    <a:satMod val="110000"/>
                    <a:lumMod val="104000"/>
                  </a:schemeClr>
                </a:gs>
                <a:gs pos="69000">
                  <a:schemeClr val="accent6">
                    <a:shade val="88000"/>
                    <a:satMod val="130000"/>
                    <a:lumMod val="92000"/>
                  </a:schemeClr>
                </a:gs>
                <a:gs pos="100000">
                  <a:schemeClr val="accent6">
                    <a:shade val="78000"/>
                    <a:satMod val="130000"/>
                    <a:lumMod val="92000"/>
                  </a:schemeClr>
                </a:gs>
              </a:gsLst>
              <a:lin ang="5400000" scaled="0"/>
            </a:gradFill>
            <a:ln>
              <a:noFill/>
            </a:ln>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c:spPr>
          <c:invertIfNegative val="0"/>
          <c:cat>
            <c:strRef>
              <c:f>Sheet18!$A$4:$A$6</c:f>
              <c:strCache>
                <c:ptCount val="3"/>
                <c:pt idx="0">
                  <c:v>N/A</c:v>
                </c:pt>
                <c:pt idx="1">
                  <c:v>NO</c:v>
                </c:pt>
                <c:pt idx="2">
                  <c:v>YES</c:v>
                </c:pt>
              </c:strCache>
            </c:strRef>
          </c:cat>
          <c:val>
            <c:numRef>
              <c:f>Sheet18!$B$4:$B$6</c:f>
              <c:numCache>
                <c:formatCode>General</c:formatCode>
                <c:ptCount val="3"/>
                <c:pt idx="0">
                  <c:v>10</c:v>
                </c:pt>
                <c:pt idx="1">
                  <c:v>46</c:v>
                </c:pt>
                <c:pt idx="2">
                  <c:v>49</c:v>
                </c:pt>
              </c:numCache>
            </c:numRef>
          </c:val>
          <c:extLst>
            <c:ext xmlns:c16="http://schemas.microsoft.com/office/drawing/2014/chart" uri="{C3380CC4-5D6E-409C-BE32-E72D297353CC}">
              <c16:uniqueId val="{00000000-8FAA-4AA3-A131-C93C99660676}"/>
            </c:ext>
          </c:extLst>
        </c:ser>
        <c:dLbls>
          <c:showLegendKey val="0"/>
          <c:showVal val="0"/>
          <c:showCatName val="0"/>
          <c:showSerName val="0"/>
          <c:showPercent val="0"/>
          <c:showBubbleSize val="0"/>
        </c:dLbls>
        <c:gapWidth val="100"/>
        <c:overlap val="-24"/>
        <c:axId val="1273214527"/>
        <c:axId val="1273212031"/>
      </c:barChart>
      <c:catAx>
        <c:axId val="1273214527"/>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1273212031"/>
        <c:crosses val="autoZero"/>
        <c:auto val="1"/>
        <c:lblAlgn val="ctr"/>
        <c:lblOffset val="100"/>
        <c:noMultiLvlLbl val="0"/>
      </c:catAx>
      <c:valAx>
        <c:axId val="1273212031"/>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1273214527"/>
        <c:crosses val="autoZero"/>
        <c:crossBetween val="between"/>
      </c:valAx>
      <c:spPr>
        <a:noFill/>
        <a:ln>
          <a:noFill/>
        </a:ln>
        <a:effectLst/>
      </c:spPr>
    </c:plotArea>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Categories val="1"/>
        <c14:dropZoneData val="1"/>
        <c14:dropZonesVisible val="1"/>
      </c14:pivotOptions>
    </c:ext>
    <c:ext xmlns:c16="http://schemas.microsoft.com/office/drawing/2014/chart" uri="{E28EC0CA-F0BB-4C9C-879D-F8772B89E7AC}">
      <c16:pivotOptions16>
        <c16:showExpandCollapseFieldButtons val="1"/>
      </c16:pivotOptions16>
    </c:ext>
  </c:extLst>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[Pre Offer Documentation Candidates for SIP Report.xlsx]Sheet24!PivotTable19</c:name>
    <c:fmtId val="-1"/>
  </c:pivotSource>
  <c:chart>
    <c:title>
      <c:tx>
        <c:rich>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IN"/>
              <a:t>Query Reason: GHI Form</a:t>
            </a:r>
          </a:p>
        </c:rich>
      </c:tx>
      <c:overlay val="0"/>
      <c:spPr>
        <a:noFill/>
        <a:ln>
          <a:noFill/>
        </a:ln>
        <a:effectLst/>
      </c:spPr>
      <c:txPr>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ivotFmts>
      <c:pivotFmt>
        <c:idx val="0"/>
      </c:pivotFmt>
      <c:pivotFmt>
        <c:idx val="1"/>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pivotFmt>
      <c:pivotFmt>
        <c:idx val="2"/>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pivotFmt>
    </c:pivotFmts>
    <c:plotArea>
      <c:layout/>
      <c:barChart>
        <c:barDir val="bar"/>
        <c:grouping val="clustered"/>
        <c:varyColors val="0"/>
        <c:ser>
          <c:idx val="0"/>
          <c:order val="0"/>
          <c:tx>
            <c:strRef>
              <c:f>Sheet24!$B$3</c:f>
              <c:strCache>
                <c:ptCount val="1"/>
                <c:pt idx="0">
                  <c:v>Total</c:v>
                </c:pt>
              </c:strCache>
            </c:strRef>
          </c:tx>
          <c:spPr>
            <a:gradFill rotWithShape="1">
              <a:gsLst>
                <a:gs pos="0">
                  <a:schemeClr val="accent6">
                    <a:tint val="98000"/>
                    <a:satMod val="110000"/>
                    <a:lumMod val="104000"/>
                  </a:schemeClr>
                </a:gs>
                <a:gs pos="69000">
                  <a:schemeClr val="accent6">
                    <a:shade val="88000"/>
                    <a:satMod val="130000"/>
                    <a:lumMod val="92000"/>
                  </a:schemeClr>
                </a:gs>
                <a:gs pos="100000">
                  <a:schemeClr val="accent6">
                    <a:shade val="78000"/>
                    <a:satMod val="130000"/>
                    <a:lumMod val="92000"/>
                  </a:schemeClr>
                </a:gs>
              </a:gsLst>
              <a:lin ang="5400000" scaled="0"/>
            </a:gradFill>
            <a:ln>
              <a:noFill/>
            </a:ln>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c:spPr>
          <c:invertIfNegative val="0"/>
          <c:cat>
            <c:strRef>
              <c:f>Sheet24!$A$4:$A$6</c:f>
              <c:strCache>
                <c:ptCount val="3"/>
                <c:pt idx="0">
                  <c:v>CANDIDATE FORGOT</c:v>
                </c:pt>
                <c:pt idx="1">
                  <c:v>QUERY POINT 1</c:v>
                </c:pt>
                <c:pt idx="2">
                  <c:v>QUERY POINT 2</c:v>
                </c:pt>
              </c:strCache>
            </c:strRef>
          </c:cat>
          <c:val>
            <c:numRef>
              <c:f>Sheet24!$B$4:$B$6</c:f>
              <c:numCache>
                <c:formatCode>General</c:formatCode>
                <c:ptCount val="3"/>
                <c:pt idx="0">
                  <c:v>4</c:v>
                </c:pt>
                <c:pt idx="1">
                  <c:v>17</c:v>
                </c:pt>
                <c:pt idx="2">
                  <c:v>25</c:v>
                </c:pt>
              </c:numCache>
            </c:numRef>
          </c:val>
          <c:extLst>
            <c:ext xmlns:c16="http://schemas.microsoft.com/office/drawing/2014/chart" uri="{C3380CC4-5D6E-409C-BE32-E72D297353CC}">
              <c16:uniqueId val="{00000000-C3EB-4682-B316-ACEC6997F8B0}"/>
            </c:ext>
          </c:extLst>
        </c:ser>
        <c:dLbls>
          <c:showLegendKey val="0"/>
          <c:showVal val="0"/>
          <c:showCatName val="0"/>
          <c:showSerName val="0"/>
          <c:showPercent val="0"/>
          <c:showBubbleSize val="0"/>
        </c:dLbls>
        <c:gapWidth val="115"/>
        <c:overlap val="-20"/>
        <c:axId val="1520650079"/>
        <c:axId val="1520646751"/>
      </c:barChart>
      <c:catAx>
        <c:axId val="1520650079"/>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1520646751"/>
        <c:crosses val="autoZero"/>
        <c:auto val="1"/>
        <c:lblAlgn val="ctr"/>
        <c:lblOffset val="100"/>
        <c:noMultiLvlLbl val="0"/>
      </c:catAx>
      <c:valAx>
        <c:axId val="1520646751"/>
        <c:scaling>
          <c:orientation val="minMax"/>
        </c:scaling>
        <c:delete val="0"/>
        <c:axPos val="b"/>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1520650079"/>
        <c:crosses val="autoZero"/>
        <c:crossBetween val="between"/>
      </c:valAx>
      <c:spPr>
        <a:noFill/>
        <a:ln>
          <a:noFill/>
        </a:ln>
        <a:effectLst/>
      </c:spPr>
    </c:plotArea>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Categories val="1"/>
        <c14:dropZoneData val="1"/>
        <c14:dropZonesVisible val="1"/>
      </c14:pivotOptions>
    </c:ext>
    <c:ext xmlns:c16="http://schemas.microsoft.com/office/drawing/2014/chart" uri="{E28EC0CA-F0BB-4C9C-879D-F8772B89E7AC}">
      <c16:pivotOptions16>
        <c16:showExpandCollapseFieldButtons val="1"/>
      </c16:pivotOptions16>
    </c:ext>
  </c:extLst>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pivotSource>
    <c:name>[Vaccination Database For SIP.xlsx]Sheet2!PivotTable41</c:name>
    <c:fmtId val="-1"/>
  </c:pivotSource>
  <c:chart>
    <c:title>
      <c:tx>
        <c:rich>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IN"/>
              <a:t>VACCINATION STATUS</a:t>
            </a:r>
          </a:p>
        </c:rich>
      </c:tx>
      <c:overlay val="0"/>
      <c:spPr>
        <a:noFill/>
        <a:ln>
          <a:noFill/>
        </a:ln>
        <a:effectLst/>
      </c:spPr>
      <c:txPr>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ivotFmts>
      <c:pivotFmt>
        <c:idx val="0"/>
      </c:pivotFmt>
      <c:pivotFmt>
        <c:idx val="1"/>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pivotFmt>
      <c:pivotFmt>
        <c:idx val="2"/>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pivotFmt>
      <c:pivotFmt>
        <c:idx val="3"/>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pivotFmt>
    </c:pivotFmts>
    <c:plotArea>
      <c:layout/>
      <c:barChart>
        <c:barDir val="col"/>
        <c:grouping val="clustered"/>
        <c:varyColors val="0"/>
        <c:ser>
          <c:idx val="0"/>
          <c:order val="0"/>
          <c:tx>
            <c:strRef>
              <c:f>Sheet2!$B$3</c:f>
              <c:strCache>
                <c:ptCount val="1"/>
                <c:pt idx="0">
                  <c:v>Total</c:v>
                </c:pt>
              </c:strCache>
            </c:strRef>
          </c:tx>
          <c:spPr>
            <a:gradFill rotWithShape="1">
              <a:gsLst>
                <a:gs pos="0">
                  <a:schemeClr val="accent4">
                    <a:tint val="98000"/>
                    <a:satMod val="110000"/>
                    <a:lumMod val="104000"/>
                  </a:schemeClr>
                </a:gs>
                <a:gs pos="69000">
                  <a:schemeClr val="accent4">
                    <a:shade val="88000"/>
                    <a:satMod val="130000"/>
                    <a:lumMod val="92000"/>
                  </a:schemeClr>
                </a:gs>
                <a:gs pos="100000">
                  <a:schemeClr val="accent4">
                    <a:shade val="78000"/>
                    <a:satMod val="130000"/>
                    <a:lumMod val="92000"/>
                  </a:schemeClr>
                </a:gs>
              </a:gsLst>
              <a:lin ang="5400000" scaled="0"/>
            </a:gradFill>
            <a:ln>
              <a:noFill/>
            </a:ln>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c:spPr>
          <c:invertIfNegative val="0"/>
          <c:cat>
            <c:strRef>
              <c:f>Sheet2!$A$4:$A$6</c:f>
              <c:strCache>
                <c:ptCount val="3"/>
                <c:pt idx="0">
                  <c:v>N/A</c:v>
                </c:pt>
                <c:pt idx="1">
                  <c:v>NO</c:v>
                </c:pt>
                <c:pt idx="2">
                  <c:v>YES</c:v>
                </c:pt>
              </c:strCache>
            </c:strRef>
          </c:cat>
          <c:val>
            <c:numRef>
              <c:f>Sheet2!$B$4:$B$6</c:f>
              <c:numCache>
                <c:formatCode>General</c:formatCode>
                <c:ptCount val="3"/>
                <c:pt idx="0">
                  <c:v>19</c:v>
                </c:pt>
                <c:pt idx="1">
                  <c:v>106</c:v>
                </c:pt>
                <c:pt idx="2">
                  <c:v>37</c:v>
                </c:pt>
              </c:numCache>
            </c:numRef>
          </c:val>
          <c:extLst>
            <c:ext xmlns:c16="http://schemas.microsoft.com/office/drawing/2014/chart" uri="{C3380CC4-5D6E-409C-BE32-E72D297353CC}">
              <c16:uniqueId val="{00000000-BBD5-4CBB-92B8-1AFF6296E7BB}"/>
            </c:ext>
          </c:extLst>
        </c:ser>
        <c:dLbls>
          <c:showLegendKey val="0"/>
          <c:showVal val="0"/>
          <c:showCatName val="0"/>
          <c:showSerName val="0"/>
          <c:showPercent val="0"/>
          <c:showBubbleSize val="0"/>
        </c:dLbls>
        <c:gapWidth val="100"/>
        <c:overlap val="-24"/>
        <c:axId val="471302016"/>
        <c:axId val="471298272"/>
      </c:barChart>
      <c:catAx>
        <c:axId val="471302016"/>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471298272"/>
        <c:crosses val="autoZero"/>
        <c:auto val="1"/>
        <c:lblAlgn val="ctr"/>
        <c:lblOffset val="100"/>
        <c:noMultiLvlLbl val="0"/>
      </c:catAx>
      <c:valAx>
        <c:axId val="471298272"/>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471302016"/>
        <c:crosses val="autoZero"/>
        <c:crossBetween val="between"/>
      </c:valAx>
      <c:spPr>
        <a:noFill/>
        <a:ln>
          <a:noFill/>
        </a:ln>
        <a:effectLst/>
      </c:spPr>
    </c:plotArea>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Categories val="1"/>
        <c14:dropZoneData val="1"/>
        <c14:dropZonesVisible val="1"/>
      </c14:pivotOptions>
    </c:ext>
    <c:ext xmlns:c16="http://schemas.microsoft.com/office/drawing/2014/chart" uri="{E28EC0CA-F0BB-4C9C-879D-F8772B89E7AC}">
      <c16:pivotOptions16>
        <c16:showExpandCollapseFieldButtons val="1"/>
      </c16:pivotOptions16>
    </c:ext>
  </c:extLst>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pivotSource>
    <c:name>[Vaccination Database For SIP.xlsx]Sheet3!PivotTable46</c:name>
    <c:fmtId val="-1"/>
  </c:pivotSource>
  <c:chart>
    <c:title>
      <c:tx>
        <c:rich>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IN"/>
              <a:t>REASON FOR NOT TAKING VACCINATION</a:t>
            </a:r>
          </a:p>
        </c:rich>
      </c:tx>
      <c:overlay val="0"/>
      <c:spPr>
        <a:noFill/>
        <a:ln>
          <a:noFill/>
        </a:ln>
        <a:effectLst/>
      </c:spPr>
      <c:txPr>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ivotFmts>
      <c:pivotFmt>
        <c:idx val="0"/>
      </c:pivotFmt>
      <c:pivotFmt>
        <c:idx val="1"/>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pivotFmt>
      <c:pivotFmt>
        <c:idx val="2"/>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pivotFmt>
      <c:pivotFmt>
        <c:idx val="3"/>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hreePt" dir="tl">
              <a:rot lat="0" lon="0" rev="1200000"/>
            </a:lightRig>
          </a:scene3d>
          <a:sp3d>
            <a:bevelT w="25400" h="12700"/>
          </a:sp3d>
        </c:spPr>
        <c:marker>
          <c:symbol val="none"/>
        </c:marker>
      </c:pivotFmt>
    </c:pivotFmts>
    <c:plotArea>
      <c:layout/>
      <c:barChart>
        <c:barDir val="bar"/>
        <c:grouping val="clustered"/>
        <c:varyColors val="0"/>
        <c:ser>
          <c:idx val="0"/>
          <c:order val="0"/>
          <c:tx>
            <c:strRef>
              <c:f>Sheet3!$B$3</c:f>
              <c:strCache>
                <c:ptCount val="1"/>
                <c:pt idx="0">
                  <c:v>Total</c:v>
                </c:pt>
              </c:strCache>
            </c:strRef>
          </c:tx>
          <c:spPr>
            <a:gradFill rotWithShape="1">
              <a:gsLst>
                <a:gs pos="0">
                  <a:schemeClr val="accent4">
                    <a:tint val="98000"/>
                    <a:satMod val="110000"/>
                    <a:lumMod val="104000"/>
                  </a:schemeClr>
                </a:gs>
                <a:gs pos="69000">
                  <a:schemeClr val="accent4">
                    <a:shade val="88000"/>
                    <a:satMod val="130000"/>
                    <a:lumMod val="92000"/>
                  </a:schemeClr>
                </a:gs>
                <a:gs pos="100000">
                  <a:schemeClr val="accent4">
                    <a:shade val="78000"/>
                    <a:satMod val="130000"/>
                    <a:lumMod val="92000"/>
                  </a:schemeClr>
                </a:gs>
              </a:gsLst>
              <a:lin ang="5400000" scaled="0"/>
            </a:gradFill>
            <a:ln>
              <a:noFill/>
            </a:ln>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c:spPr>
          <c:invertIfNegative val="0"/>
          <c:cat>
            <c:strRef>
              <c:f>Sheet3!$A$4:$A$10</c:f>
              <c:strCache>
                <c:ptCount val="7"/>
                <c:pt idx="0">
                  <c:v>COVID +VE RECENTLY</c:v>
                </c:pt>
                <c:pt idx="1">
                  <c:v>DAUGHTER SICK</c:v>
                </c:pt>
                <c:pt idx="2">
                  <c:v>HEALTH ISSUE</c:v>
                </c:pt>
                <c:pt idx="3">
                  <c:v>SLOT BOOKED</c:v>
                </c:pt>
                <c:pt idx="4">
                  <c:v>SLOTS UNAVAILABLE</c:v>
                </c:pt>
                <c:pt idx="5">
                  <c:v>VACCINE SCEPTIC</c:v>
                </c:pt>
                <c:pt idx="6">
                  <c:v>VACCINE UNAVAILABLE</c:v>
                </c:pt>
              </c:strCache>
            </c:strRef>
          </c:cat>
          <c:val>
            <c:numRef>
              <c:f>Sheet3!$B$4:$B$10</c:f>
              <c:numCache>
                <c:formatCode>General</c:formatCode>
                <c:ptCount val="7"/>
                <c:pt idx="0">
                  <c:v>20</c:v>
                </c:pt>
                <c:pt idx="1">
                  <c:v>1</c:v>
                </c:pt>
                <c:pt idx="2">
                  <c:v>13</c:v>
                </c:pt>
                <c:pt idx="3">
                  <c:v>14</c:v>
                </c:pt>
                <c:pt idx="4">
                  <c:v>48</c:v>
                </c:pt>
                <c:pt idx="5">
                  <c:v>2</c:v>
                </c:pt>
                <c:pt idx="6">
                  <c:v>8</c:v>
                </c:pt>
              </c:numCache>
            </c:numRef>
          </c:val>
          <c:extLst>
            <c:ext xmlns:c16="http://schemas.microsoft.com/office/drawing/2014/chart" uri="{C3380CC4-5D6E-409C-BE32-E72D297353CC}">
              <c16:uniqueId val="{00000000-6270-4BD0-A60F-CDDC9BE83518}"/>
            </c:ext>
          </c:extLst>
        </c:ser>
        <c:dLbls>
          <c:showLegendKey val="0"/>
          <c:showVal val="0"/>
          <c:showCatName val="0"/>
          <c:showSerName val="0"/>
          <c:showPercent val="0"/>
          <c:showBubbleSize val="0"/>
        </c:dLbls>
        <c:gapWidth val="115"/>
        <c:overlap val="-20"/>
        <c:axId val="471303264"/>
        <c:axId val="402450512"/>
      </c:barChart>
      <c:catAx>
        <c:axId val="471303264"/>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402450512"/>
        <c:crosses val="autoZero"/>
        <c:auto val="1"/>
        <c:lblAlgn val="ctr"/>
        <c:lblOffset val="100"/>
        <c:noMultiLvlLbl val="0"/>
      </c:catAx>
      <c:valAx>
        <c:axId val="402450512"/>
        <c:scaling>
          <c:orientation val="minMax"/>
        </c:scaling>
        <c:delete val="0"/>
        <c:axPos val="b"/>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471303264"/>
        <c:crosses val="autoZero"/>
        <c:crossBetween val="between"/>
      </c:valAx>
      <c:spPr>
        <a:noFill/>
        <a:ln>
          <a:noFill/>
        </a:ln>
        <a:effectLst/>
      </c:spPr>
    </c:plotArea>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Categories val="1"/>
        <c14:dropZoneData val="1"/>
        <c14:dropZonesVisible val="1"/>
      </c14:pivotOptions>
    </c:ext>
    <c:ext xmlns:c16="http://schemas.microsoft.com/office/drawing/2014/chart" uri="{E28EC0CA-F0BB-4C9C-879D-F8772B89E7AC}">
      <c16:pivotOptions16>
        <c16:showExpandCollapseFieldButtons val="1"/>
      </c16:pivotOptions16>
    </c:ext>
  </c:extLst>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4">
  <a:schemeClr val="accent1"/>
</cs:colorStyle>
</file>

<file path=ppt/charts/colors3.xml><?xml version="1.0" encoding="utf-8"?>
<cs:colorStyle xmlns:cs="http://schemas.microsoft.com/office/drawing/2012/chartStyle" xmlns:a="http://schemas.openxmlformats.org/drawingml/2006/main" meth="withinLinear" id="17">
  <a:schemeClr val="accent4"/>
</cs:colorStyle>
</file>

<file path=ppt/charts/colors4.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withinLinear" id="17">
  <a:schemeClr val="accent4"/>
</cs:colorStyle>
</file>

<file path=ppt/charts/colors6.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withinLinear" id="17">
  <a:schemeClr val="accent4"/>
</cs:colorStyle>
</file>

<file path=ppt/charts/colors9.xml><?xml version="1.0" encoding="utf-8"?>
<cs:colorStyle xmlns:cs="http://schemas.microsoft.com/office/drawing/2012/chartStyle" xmlns:a="http://schemas.openxmlformats.org/drawingml/2006/main" meth="withinLinear" id="17">
  <a:schemeClr val="accent4"/>
</cs:colorStyle>
</file>

<file path=ppt/charts/style1.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lt1"/>
    </cs:fontRef>
  </cs:wall>
</cs:chartStyle>
</file>

<file path=ppt/charts/style7.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lt1"/>
    </cs:fontRef>
  </cs:wall>
</cs:chartStyle>
</file>

<file path=ppt/charts/style9.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4BDD61-F645-44B1-ADEB-FFE8FEBA352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A29DC248-59F8-4D95-830F-EDD34DC5F1D6}">
      <dgm:prSet phldrT="[Text]" custT="1"/>
      <dgm:spPr>
        <a:solidFill>
          <a:srgbClr val="002060"/>
        </a:solidFill>
        <a:ln>
          <a:solidFill>
            <a:schemeClr val="tx1"/>
          </a:solidFill>
        </a:ln>
        <a:effectLst/>
      </dgm:spPr>
      <dgm:t>
        <a:bodyPr/>
        <a:lstStyle/>
        <a:p>
          <a:r>
            <a:rPr lang="en-IN" sz="2000" dirty="0" smtClean="0">
              <a:solidFill>
                <a:schemeClr val="bg1"/>
              </a:solidFill>
              <a:latin typeface="Times New Roman" panose="02020603050405020304" pitchFamily="18" charset="0"/>
              <a:cs typeface="Times New Roman" panose="02020603050405020304" pitchFamily="18" charset="0"/>
            </a:rPr>
            <a:t>To understand in details the Pre-Offer documentation formalities at Max Bupa.</a:t>
          </a:r>
          <a:endParaRPr lang="en-US" sz="2000" dirty="0">
            <a:solidFill>
              <a:schemeClr val="bg1"/>
            </a:solidFill>
          </a:endParaRPr>
        </a:p>
      </dgm:t>
    </dgm:pt>
    <dgm:pt modelId="{A8F87567-4491-4C0D-A265-31466E5EEE08}" type="parTrans" cxnId="{5139C271-5D09-4AAD-9CE6-0B6FE43F8747}">
      <dgm:prSet/>
      <dgm:spPr/>
      <dgm:t>
        <a:bodyPr/>
        <a:lstStyle/>
        <a:p>
          <a:endParaRPr lang="en-US"/>
        </a:p>
      </dgm:t>
    </dgm:pt>
    <dgm:pt modelId="{B5334DDE-D515-4C28-B1F4-D95BB573D5B0}" type="sibTrans" cxnId="{5139C271-5D09-4AAD-9CE6-0B6FE43F8747}">
      <dgm:prSet/>
      <dgm:spPr/>
      <dgm:t>
        <a:bodyPr/>
        <a:lstStyle/>
        <a:p>
          <a:endParaRPr lang="en-US"/>
        </a:p>
      </dgm:t>
    </dgm:pt>
    <dgm:pt modelId="{50956CC7-C4CB-4BA7-9EB3-76C682EE728E}">
      <dgm:prSet phldrT="[Text]" custT="1"/>
      <dgm:spPr>
        <a:solidFill>
          <a:srgbClr val="002060"/>
        </a:solidFill>
        <a:ln>
          <a:solidFill>
            <a:schemeClr val="tx1"/>
          </a:solidFill>
        </a:ln>
        <a:effectLst/>
      </dgm:spPr>
      <dgm:t>
        <a:bodyPr/>
        <a:lstStyle/>
        <a:p>
          <a:r>
            <a:rPr lang="en-IN" sz="2000" dirty="0" smtClean="0">
              <a:solidFill>
                <a:schemeClr val="bg1"/>
              </a:solidFill>
              <a:latin typeface="Times New Roman" panose="02020603050405020304" pitchFamily="18" charset="0"/>
              <a:cs typeface="Times New Roman" panose="02020603050405020304" pitchFamily="18" charset="0"/>
            </a:rPr>
            <a:t>To identify the major reasons for which documentation query emerges.</a:t>
          </a:r>
          <a:endParaRPr lang="en-US" sz="2000" dirty="0">
            <a:solidFill>
              <a:schemeClr val="bg1"/>
            </a:solidFill>
          </a:endParaRPr>
        </a:p>
      </dgm:t>
    </dgm:pt>
    <dgm:pt modelId="{18B37467-4955-45D4-A093-E5F774896992}" type="parTrans" cxnId="{9C80580C-F58B-49C9-99F5-53F4EE1E1632}">
      <dgm:prSet/>
      <dgm:spPr/>
      <dgm:t>
        <a:bodyPr/>
        <a:lstStyle/>
        <a:p>
          <a:endParaRPr lang="en-US"/>
        </a:p>
      </dgm:t>
    </dgm:pt>
    <dgm:pt modelId="{857A2B21-5B97-47A1-98F9-824AD9A3BD2E}" type="sibTrans" cxnId="{9C80580C-F58B-49C9-99F5-53F4EE1E1632}">
      <dgm:prSet/>
      <dgm:spPr/>
      <dgm:t>
        <a:bodyPr/>
        <a:lstStyle/>
        <a:p>
          <a:endParaRPr lang="en-US"/>
        </a:p>
      </dgm:t>
    </dgm:pt>
    <dgm:pt modelId="{6C4E25A4-890D-4FED-AFA4-451CBD3E13C2}">
      <dgm:prSet phldrT="[Text]" custT="1"/>
      <dgm:spPr>
        <a:solidFill>
          <a:srgbClr val="002060"/>
        </a:solidFill>
        <a:ln>
          <a:solidFill>
            <a:schemeClr val="tx1"/>
          </a:solidFill>
        </a:ln>
        <a:effectLst/>
      </dgm:spPr>
      <dgm:t>
        <a:bodyPr/>
        <a:lstStyle/>
        <a:p>
          <a:r>
            <a:rPr lang="en-IN" sz="2000" dirty="0" smtClean="0">
              <a:solidFill>
                <a:schemeClr val="bg1"/>
              </a:solidFill>
              <a:latin typeface="Times New Roman" panose="02020603050405020304" pitchFamily="18" charset="0"/>
              <a:cs typeface="Times New Roman" panose="02020603050405020304" pitchFamily="18" charset="0"/>
            </a:rPr>
            <a:t>To identify the reasons for the employees not taking vaccination as part of HR support role.</a:t>
          </a:r>
          <a:endParaRPr lang="en-US" sz="2000" dirty="0">
            <a:solidFill>
              <a:schemeClr val="bg1"/>
            </a:solidFill>
          </a:endParaRPr>
        </a:p>
      </dgm:t>
    </dgm:pt>
    <dgm:pt modelId="{F4A637DF-AA18-416D-B2B7-82718F14DF7B}" type="parTrans" cxnId="{1417299A-C8B0-4313-9E13-4420CBF80C35}">
      <dgm:prSet/>
      <dgm:spPr/>
      <dgm:t>
        <a:bodyPr/>
        <a:lstStyle/>
        <a:p>
          <a:endParaRPr lang="en-US"/>
        </a:p>
      </dgm:t>
    </dgm:pt>
    <dgm:pt modelId="{2E8324ED-3B0D-4A25-9F35-C38953C79232}" type="sibTrans" cxnId="{1417299A-C8B0-4313-9E13-4420CBF80C35}">
      <dgm:prSet/>
      <dgm:spPr/>
      <dgm:t>
        <a:bodyPr/>
        <a:lstStyle/>
        <a:p>
          <a:endParaRPr lang="en-US"/>
        </a:p>
      </dgm:t>
    </dgm:pt>
    <dgm:pt modelId="{B5FCA389-7ADB-4E0E-B8AD-F044AC362B01}">
      <dgm:prSet phldrT="[Text]" custT="1"/>
      <dgm:spPr>
        <a:solidFill>
          <a:srgbClr val="002060"/>
        </a:solidFill>
        <a:ln>
          <a:solidFill>
            <a:schemeClr val="tx1"/>
          </a:solidFill>
        </a:ln>
        <a:effectLst/>
      </dgm:spPr>
      <dgm:t>
        <a:bodyPr/>
        <a:lstStyle/>
        <a:p>
          <a:r>
            <a:rPr lang="en-IN" sz="2000" dirty="0" smtClean="0">
              <a:solidFill>
                <a:schemeClr val="bg1"/>
              </a:solidFill>
              <a:latin typeface="Times New Roman" panose="02020603050405020304" pitchFamily="18" charset="0"/>
              <a:cs typeface="Times New Roman" panose="02020603050405020304" pitchFamily="18" charset="0"/>
            </a:rPr>
            <a:t>To understand the requirements of grassroots-level pinnacle agents of the company. </a:t>
          </a:r>
          <a:endParaRPr lang="en-US" sz="2000" dirty="0">
            <a:solidFill>
              <a:schemeClr val="bg1"/>
            </a:solidFill>
          </a:endParaRPr>
        </a:p>
      </dgm:t>
    </dgm:pt>
    <dgm:pt modelId="{8806B969-56DB-48C5-92D1-7D442E02218C}" type="parTrans" cxnId="{BCFD7EF9-311D-4A7D-9B2C-6332B365CBE8}">
      <dgm:prSet/>
      <dgm:spPr/>
      <dgm:t>
        <a:bodyPr/>
        <a:lstStyle/>
        <a:p>
          <a:endParaRPr lang="en-US"/>
        </a:p>
      </dgm:t>
    </dgm:pt>
    <dgm:pt modelId="{9DE06C29-8D60-40B1-BE21-B5DEEDBF08FF}" type="sibTrans" cxnId="{BCFD7EF9-311D-4A7D-9B2C-6332B365CBE8}">
      <dgm:prSet/>
      <dgm:spPr/>
      <dgm:t>
        <a:bodyPr/>
        <a:lstStyle/>
        <a:p>
          <a:endParaRPr lang="en-US"/>
        </a:p>
      </dgm:t>
    </dgm:pt>
    <dgm:pt modelId="{D3E8C688-65F4-42FC-8956-F19E6CDB68CF}" type="pres">
      <dgm:prSet presAssocID="{954BDD61-F645-44B1-ADEB-FFE8FEBA3528}" presName="linear" presStyleCnt="0">
        <dgm:presLayoutVars>
          <dgm:dir/>
          <dgm:animLvl val="lvl"/>
          <dgm:resizeHandles val="exact"/>
        </dgm:presLayoutVars>
      </dgm:prSet>
      <dgm:spPr/>
      <dgm:t>
        <a:bodyPr/>
        <a:lstStyle/>
        <a:p>
          <a:endParaRPr lang="en-US"/>
        </a:p>
      </dgm:t>
    </dgm:pt>
    <dgm:pt modelId="{C5B47DF3-A3C5-44E9-8FCA-031737FB02C9}" type="pres">
      <dgm:prSet presAssocID="{A29DC248-59F8-4D95-830F-EDD34DC5F1D6}" presName="parentLin" presStyleCnt="0"/>
      <dgm:spPr/>
    </dgm:pt>
    <dgm:pt modelId="{CF4DA8EC-B9F3-45B5-BB55-2BF74C26F594}" type="pres">
      <dgm:prSet presAssocID="{A29DC248-59F8-4D95-830F-EDD34DC5F1D6}" presName="parentLeftMargin" presStyleLbl="node1" presStyleIdx="0" presStyleCnt="4"/>
      <dgm:spPr/>
      <dgm:t>
        <a:bodyPr/>
        <a:lstStyle/>
        <a:p>
          <a:endParaRPr lang="en-US"/>
        </a:p>
      </dgm:t>
    </dgm:pt>
    <dgm:pt modelId="{71F7A142-8BD8-4F4C-859C-0A02D6C02BD2}" type="pres">
      <dgm:prSet presAssocID="{A29DC248-59F8-4D95-830F-EDD34DC5F1D6}" presName="parentText" presStyleLbl="node1" presStyleIdx="0" presStyleCnt="4" custScaleX="121885" custScaleY="209778">
        <dgm:presLayoutVars>
          <dgm:chMax val="0"/>
          <dgm:bulletEnabled val="1"/>
        </dgm:presLayoutVars>
      </dgm:prSet>
      <dgm:spPr/>
      <dgm:t>
        <a:bodyPr/>
        <a:lstStyle/>
        <a:p>
          <a:endParaRPr lang="en-US"/>
        </a:p>
      </dgm:t>
    </dgm:pt>
    <dgm:pt modelId="{9D124171-05DF-476C-95EA-53320CBD573B}" type="pres">
      <dgm:prSet presAssocID="{A29DC248-59F8-4D95-830F-EDD34DC5F1D6}" presName="negativeSpace" presStyleCnt="0"/>
      <dgm:spPr/>
    </dgm:pt>
    <dgm:pt modelId="{5A710C12-9702-4A58-9C1D-D181B1A7EBFD}" type="pres">
      <dgm:prSet presAssocID="{A29DC248-59F8-4D95-830F-EDD34DC5F1D6}" presName="childText" presStyleLbl="conFgAcc1" presStyleIdx="0" presStyleCnt="4">
        <dgm:presLayoutVars>
          <dgm:bulletEnabled val="1"/>
        </dgm:presLayoutVars>
      </dgm:prSet>
      <dgm:spPr>
        <a:noFill/>
        <a:ln>
          <a:solidFill>
            <a:schemeClr val="tx1"/>
          </a:solidFill>
        </a:ln>
        <a:effectLst/>
      </dgm:spPr>
      <dgm:t>
        <a:bodyPr/>
        <a:lstStyle/>
        <a:p>
          <a:endParaRPr lang="en-US"/>
        </a:p>
      </dgm:t>
    </dgm:pt>
    <dgm:pt modelId="{D74E24B8-2F82-451B-921D-534BAA7D2475}" type="pres">
      <dgm:prSet presAssocID="{B5334DDE-D515-4C28-B1F4-D95BB573D5B0}" presName="spaceBetweenRectangles" presStyleCnt="0"/>
      <dgm:spPr/>
    </dgm:pt>
    <dgm:pt modelId="{9A249E0D-F672-43FB-A623-93DE5E3B5E79}" type="pres">
      <dgm:prSet presAssocID="{50956CC7-C4CB-4BA7-9EB3-76C682EE728E}" presName="parentLin" presStyleCnt="0"/>
      <dgm:spPr/>
    </dgm:pt>
    <dgm:pt modelId="{D120097A-73DC-4A7D-9276-8808F64F4A1F}" type="pres">
      <dgm:prSet presAssocID="{50956CC7-C4CB-4BA7-9EB3-76C682EE728E}" presName="parentLeftMargin" presStyleLbl="node1" presStyleIdx="0" presStyleCnt="4"/>
      <dgm:spPr/>
      <dgm:t>
        <a:bodyPr/>
        <a:lstStyle/>
        <a:p>
          <a:endParaRPr lang="en-US"/>
        </a:p>
      </dgm:t>
    </dgm:pt>
    <dgm:pt modelId="{3DEFC281-C0B9-471B-902C-E7BBBABD3806}" type="pres">
      <dgm:prSet presAssocID="{50956CC7-C4CB-4BA7-9EB3-76C682EE728E}" presName="parentText" presStyleLbl="node1" presStyleIdx="1" presStyleCnt="4" custScaleX="122142" custScaleY="210400">
        <dgm:presLayoutVars>
          <dgm:chMax val="0"/>
          <dgm:bulletEnabled val="1"/>
        </dgm:presLayoutVars>
      </dgm:prSet>
      <dgm:spPr/>
      <dgm:t>
        <a:bodyPr/>
        <a:lstStyle/>
        <a:p>
          <a:endParaRPr lang="en-US"/>
        </a:p>
      </dgm:t>
    </dgm:pt>
    <dgm:pt modelId="{1C8FB175-2D3B-40C8-AFAF-C816F23CF461}" type="pres">
      <dgm:prSet presAssocID="{50956CC7-C4CB-4BA7-9EB3-76C682EE728E}" presName="negativeSpace" presStyleCnt="0"/>
      <dgm:spPr/>
    </dgm:pt>
    <dgm:pt modelId="{E5247726-7DE0-4BC6-8A72-03CB496780D8}" type="pres">
      <dgm:prSet presAssocID="{50956CC7-C4CB-4BA7-9EB3-76C682EE728E}" presName="childText" presStyleLbl="conFgAcc1" presStyleIdx="1" presStyleCnt="4">
        <dgm:presLayoutVars>
          <dgm:bulletEnabled val="1"/>
        </dgm:presLayoutVars>
      </dgm:prSet>
      <dgm:spPr>
        <a:noFill/>
        <a:ln>
          <a:solidFill>
            <a:schemeClr val="tx1"/>
          </a:solidFill>
        </a:ln>
        <a:effectLst/>
      </dgm:spPr>
      <dgm:t>
        <a:bodyPr/>
        <a:lstStyle/>
        <a:p>
          <a:endParaRPr lang="en-US"/>
        </a:p>
      </dgm:t>
    </dgm:pt>
    <dgm:pt modelId="{18156806-6CAF-4CCA-A87B-34E5E998BB15}" type="pres">
      <dgm:prSet presAssocID="{857A2B21-5B97-47A1-98F9-824AD9A3BD2E}" presName="spaceBetweenRectangles" presStyleCnt="0"/>
      <dgm:spPr/>
    </dgm:pt>
    <dgm:pt modelId="{26F85321-478D-4FDA-8DE7-FBB8A6468A5A}" type="pres">
      <dgm:prSet presAssocID="{6C4E25A4-890D-4FED-AFA4-451CBD3E13C2}" presName="parentLin" presStyleCnt="0"/>
      <dgm:spPr/>
    </dgm:pt>
    <dgm:pt modelId="{739B7DB4-74E4-46B9-9785-8B4D8A444085}" type="pres">
      <dgm:prSet presAssocID="{6C4E25A4-890D-4FED-AFA4-451CBD3E13C2}" presName="parentLeftMargin" presStyleLbl="node1" presStyleIdx="1" presStyleCnt="4"/>
      <dgm:spPr/>
      <dgm:t>
        <a:bodyPr/>
        <a:lstStyle/>
        <a:p>
          <a:endParaRPr lang="en-US"/>
        </a:p>
      </dgm:t>
    </dgm:pt>
    <dgm:pt modelId="{0A825B06-8A91-462C-BFF3-854191E5867A}" type="pres">
      <dgm:prSet presAssocID="{6C4E25A4-890D-4FED-AFA4-451CBD3E13C2}" presName="parentText" presStyleLbl="node1" presStyleIdx="2" presStyleCnt="4" custScaleX="122226" custScaleY="199584">
        <dgm:presLayoutVars>
          <dgm:chMax val="0"/>
          <dgm:bulletEnabled val="1"/>
        </dgm:presLayoutVars>
      </dgm:prSet>
      <dgm:spPr/>
      <dgm:t>
        <a:bodyPr/>
        <a:lstStyle/>
        <a:p>
          <a:endParaRPr lang="en-US"/>
        </a:p>
      </dgm:t>
    </dgm:pt>
    <dgm:pt modelId="{BB923D39-DE14-4342-9397-0A1E5721A2A6}" type="pres">
      <dgm:prSet presAssocID="{6C4E25A4-890D-4FED-AFA4-451CBD3E13C2}" presName="negativeSpace" presStyleCnt="0"/>
      <dgm:spPr/>
    </dgm:pt>
    <dgm:pt modelId="{F551D61D-73D8-414F-8D05-5DDC3646F81E}" type="pres">
      <dgm:prSet presAssocID="{6C4E25A4-890D-4FED-AFA4-451CBD3E13C2}" presName="childText" presStyleLbl="conFgAcc1" presStyleIdx="2" presStyleCnt="4">
        <dgm:presLayoutVars>
          <dgm:bulletEnabled val="1"/>
        </dgm:presLayoutVars>
      </dgm:prSet>
      <dgm:spPr>
        <a:noFill/>
        <a:ln>
          <a:solidFill>
            <a:schemeClr val="tx1"/>
          </a:solidFill>
        </a:ln>
        <a:effectLst/>
      </dgm:spPr>
      <dgm:t>
        <a:bodyPr/>
        <a:lstStyle/>
        <a:p>
          <a:endParaRPr lang="en-US"/>
        </a:p>
      </dgm:t>
    </dgm:pt>
    <dgm:pt modelId="{C5DCE72D-4078-421F-BB4D-A0D6090366F1}" type="pres">
      <dgm:prSet presAssocID="{2E8324ED-3B0D-4A25-9F35-C38953C79232}" presName="spaceBetweenRectangles" presStyleCnt="0"/>
      <dgm:spPr/>
    </dgm:pt>
    <dgm:pt modelId="{1BD7B913-3EC8-403B-9CD2-4C519C487B51}" type="pres">
      <dgm:prSet presAssocID="{B5FCA389-7ADB-4E0E-B8AD-F044AC362B01}" presName="parentLin" presStyleCnt="0"/>
      <dgm:spPr/>
    </dgm:pt>
    <dgm:pt modelId="{C8786B4B-35B9-4985-9822-B9504AA4DD2E}" type="pres">
      <dgm:prSet presAssocID="{B5FCA389-7ADB-4E0E-B8AD-F044AC362B01}" presName="parentLeftMargin" presStyleLbl="node1" presStyleIdx="2" presStyleCnt="4"/>
      <dgm:spPr/>
      <dgm:t>
        <a:bodyPr/>
        <a:lstStyle/>
        <a:p>
          <a:endParaRPr lang="en-US"/>
        </a:p>
      </dgm:t>
    </dgm:pt>
    <dgm:pt modelId="{7F47FE0C-6A24-4851-8D3C-24F67F1DCF4B}" type="pres">
      <dgm:prSet presAssocID="{B5FCA389-7ADB-4E0E-B8AD-F044AC362B01}" presName="parentText" presStyleLbl="node1" presStyleIdx="3" presStyleCnt="4" custScaleX="122653" custScaleY="222215">
        <dgm:presLayoutVars>
          <dgm:chMax val="0"/>
          <dgm:bulletEnabled val="1"/>
        </dgm:presLayoutVars>
      </dgm:prSet>
      <dgm:spPr/>
      <dgm:t>
        <a:bodyPr/>
        <a:lstStyle/>
        <a:p>
          <a:endParaRPr lang="en-US"/>
        </a:p>
      </dgm:t>
    </dgm:pt>
    <dgm:pt modelId="{052DF2E2-6FFD-48B3-B2AE-79CCDE875714}" type="pres">
      <dgm:prSet presAssocID="{B5FCA389-7ADB-4E0E-B8AD-F044AC362B01}" presName="negativeSpace" presStyleCnt="0"/>
      <dgm:spPr/>
    </dgm:pt>
    <dgm:pt modelId="{6EA8DA22-851D-4C5D-9880-08D3D2C8DC83}" type="pres">
      <dgm:prSet presAssocID="{B5FCA389-7ADB-4E0E-B8AD-F044AC362B01}" presName="childText" presStyleLbl="conFgAcc1" presStyleIdx="3" presStyleCnt="4">
        <dgm:presLayoutVars>
          <dgm:bulletEnabled val="1"/>
        </dgm:presLayoutVars>
      </dgm:prSet>
      <dgm:spPr>
        <a:noFill/>
        <a:ln>
          <a:solidFill>
            <a:schemeClr val="tx1"/>
          </a:solidFill>
        </a:ln>
        <a:effectLst/>
      </dgm:spPr>
      <dgm:t>
        <a:bodyPr/>
        <a:lstStyle/>
        <a:p>
          <a:endParaRPr lang="en-US"/>
        </a:p>
      </dgm:t>
    </dgm:pt>
  </dgm:ptLst>
  <dgm:cxnLst>
    <dgm:cxn modelId="{7FC392B9-4951-4676-86A6-44F59F58D40C}" type="presOf" srcId="{50956CC7-C4CB-4BA7-9EB3-76C682EE728E}" destId="{D120097A-73DC-4A7D-9276-8808F64F4A1F}" srcOrd="0" destOrd="0" presId="urn:microsoft.com/office/officeart/2005/8/layout/list1"/>
    <dgm:cxn modelId="{BCFD7EF9-311D-4A7D-9B2C-6332B365CBE8}" srcId="{954BDD61-F645-44B1-ADEB-FFE8FEBA3528}" destId="{B5FCA389-7ADB-4E0E-B8AD-F044AC362B01}" srcOrd="3" destOrd="0" parTransId="{8806B969-56DB-48C5-92D1-7D442E02218C}" sibTransId="{9DE06C29-8D60-40B1-BE21-B5DEEDBF08FF}"/>
    <dgm:cxn modelId="{084755DF-1DD7-44F3-9DEF-27AC94C2D99B}" type="presOf" srcId="{6C4E25A4-890D-4FED-AFA4-451CBD3E13C2}" destId="{739B7DB4-74E4-46B9-9785-8B4D8A444085}" srcOrd="0" destOrd="0" presId="urn:microsoft.com/office/officeart/2005/8/layout/list1"/>
    <dgm:cxn modelId="{D1B43D89-8D99-4CF1-9D7C-A618F7AAA888}" type="presOf" srcId="{A29DC248-59F8-4D95-830F-EDD34DC5F1D6}" destId="{CF4DA8EC-B9F3-45B5-BB55-2BF74C26F594}" srcOrd="0" destOrd="0" presId="urn:microsoft.com/office/officeart/2005/8/layout/list1"/>
    <dgm:cxn modelId="{9C80580C-F58B-49C9-99F5-53F4EE1E1632}" srcId="{954BDD61-F645-44B1-ADEB-FFE8FEBA3528}" destId="{50956CC7-C4CB-4BA7-9EB3-76C682EE728E}" srcOrd="1" destOrd="0" parTransId="{18B37467-4955-45D4-A093-E5F774896992}" sibTransId="{857A2B21-5B97-47A1-98F9-824AD9A3BD2E}"/>
    <dgm:cxn modelId="{1417299A-C8B0-4313-9E13-4420CBF80C35}" srcId="{954BDD61-F645-44B1-ADEB-FFE8FEBA3528}" destId="{6C4E25A4-890D-4FED-AFA4-451CBD3E13C2}" srcOrd="2" destOrd="0" parTransId="{F4A637DF-AA18-416D-B2B7-82718F14DF7B}" sibTransId="{2E8324ED-3B0D-4A25-9F35-C38953C79232}"/>
    <dgm:cxn modelId="{7BD309F8-2E0B-49DF-8AE5-B1F0A595E992}" type="presOf" srcId="{50956CC7-C4CB-4BA7-9EB3-76C682EE728E}" destId="{3DEFC281-C0B9-471B-902C-E7BBBABD3806}" srcOrd="1" destOrd="0" presId="urn:microsoft.com/office/officeart/2005/8/layout/list1"/>
    <dgm:cxn modelId="{BD168A72-20ED-415F-9A91-BD89D86B363D}" type="presOf" srcId="{B5FCA389-7ADB-4E0E-B8AD-F044AC362B01}" destId="{7F47FE0C-6A24-4851-8D3C-24F67F1DCF4B}" srcOrd="1" destOrd="0" presId="urn:microsoft.com/office/officeart/2005/8/layout/list1"/>
    <dgm:cxn modelId="{8C819E4F-686D-4DB4-906C-D17639B2642E}" type="presOf" srcId="{B5FCA389-7ADB-4E0E-B8AD-F044AC362B01}" destId="{C8786B4B-35B9-4985-9822-B9504AA4DD2E}" srcOrd="0" destOrd="0" presId="urn:microsoft.com/office/officeart/2005/8/layout/list1"/>
    <dgm:cxn modelId="{5139C271-5D09-4AAD-9CE6-0B6FE43F8747}" srcId="{954BDD61-F645-44B1-ADEB-FFE8FEBA3528}" destId="{A29DC248-59F8-4D95-830F-EDD34DC5F1D6}" srcOrd="0" destOrd="0" parTransId="{A8F87567-4491-4C0D-A265-31466E5EEE08}" sibTransId="{B5334DDE-D515-4C28-B1F4-D95BB573D5B0}"/>
    <dgm:cxn modelId="{D4B29CFF-5669-42FD-8D6C-67E6C87F69F1}" type="presOf" srcId="{954BDD61-F645-44B1-ADEB-FFE8FEBA3528}" destId="{D3E8C688-65F4-42FC-8956-F19E6CDB68CF}" srcOrd="0" destOrd="0" presId="urn:microsoft.com/office/officeart/2005/8/layout/list1"/>
    <dgm:cxn modelId="{7D6ADCDC-D421-44A8-8B94-7C41040D0564}" type="presOf" srcId="{6C4E25A4-890D-4FED-AFA4-451CBD3E13C2}" destId="{0A825B06-8A91-462C-BFF3-854191E5867A}" srcOrd="1" destOrd="0" presId="urn:microsoft.com/office/officeart/2005/8/layout/list1"/>
    <dgm:cxn modelId="{BDAF73F8-9C40-4A7B-9808-140C7437A83B}" type="presOf" srcId="{A29DC248-59F8-4D95-830F-EDD34DC5F1D6}" destId="{71F7A142-8BD8-4F4C-859C-0A02D6C02BD2}" srcOrd="1" destOrd="0" presId="urn:microsoft.com/office/officeart/2005/8/layout/list1"/>
    <dgm:cxn modelId="{EFA30E63-6696-4D71-BC9C-60E8FD50E598}" type="presParOf" srcId="{D3E8C688-65F4-42FC-8956-F19E6CDB68CF}" destId="{C5B47DF3-A3C5-44E9-8FCA-031737FB02C9}" srcOrd="0" destOrd="0" presId="urn:microsoft.com/office/officeart/2005/8/layout/list1"/>
    <dgm:cxn modelId="{334FE51A-690E-4211-B1AC-2A19AC48732A}" type="presParOf" srcId="{C5B47DF3-A3C5-44E9-8FCA-031737FB02C9}" destId="{CF4DA8EC-B9F3-45B5-BB55-2BF74C26F594}" srcOrd="0" destOrd="0" presId="urn:microsoft.com/office/officeart/2005/8/layout/list1"/>
    <dgm:cxn modelId="{2B5C8C0D-7E0B-465E-AABF-6E2AF375EBCB}" type="presParOf" srcId="{C5B47DF3-A3C5-44E9-8FCA-031737FB02C9}" destId="{71F7A142-8BD8-4F4C-859C-0A02D6C02BD2}" srcOrd="1" destOrd="0" presId="urn:microsoft.com/office/officeart/2005/8/layout/list1"/>
    <dgm:cxn modelId="{594B2ACC-21B0-4240-92D5-E1A2C41BB97B}" type="presParOf" srcId="{D3E8C688-65F4-42FC-8956-F19E6CDB68CF}" destId="{9D124171-05DF-476C-95EA-53320CBD573B}" srcOrd="1" destOrd="0" presId="urn:microsoft.com/office/officeart/2005/8/layout/list1"/>
    <dgm:cxn modelId="{7C110A91-B628-485C-93AC-2C40121E49ED}" type="presParOf" srcId="{D3E8C688-65F4-42FC-8956-F19E6CDB68CF}" destId="{5A710C12-9702-4A58-9C1D-D181B1A7EBFD}" srcOrd="2" destOrd="0" presId="urn:microsoft.com/office/officeart/2005/8/layout/list1"/>
    <dgm:cxn modelId="{5F3BF1C1-B994-4B4D-B676-8107FF0450EE}" type="presParOf" srcId="{D3E8C688-65F4-42FC-8956-F19E6CDB68CF}" destId="{D74E24B8-2F82-451B-921D-534BAA7D2475}" srcOrd="3" destOrd="0" presId="urn:microsoft.com/office/officeart/2005/8/layout/list1"/>
    <dgm:cxn modelId="{AFA105E7-23C8-4F07-A044-13C4850DF40E}" type="presParOf" srcId="{D3E8C688-65F4-42FC-8956-F19E6CDB68CF}" destId="{9A249E0D-F672-43FB-A623-93DE5E3B5E79}" srcOrd="4" destOrd="0" presId="urn:microsoft.com/office/officeart/2005/8/layout/list1"/>
    <dgm:cxn modelId="{E786A3F3-C58F-468D-AD39-7BDCD7C80D3C}" type="presParOf" srcId="{9A249E0D-F672-43FB-A623-93DE5E3B5E79}" destId="{D120097A-73DC-4A7D-9276-8808F64F4A1F}" srcOrd="0" destOrd="0" presId="urn:microsoft.com/office/officeart/2005/8/layout/list1"/>
    <dgm:cxn modelId="{E68530C3-3550-4C78-9417-F8DF06AA28E2}" type="presParOf" srcId="{9A249E0D-F672-43FB-A623-93DE5E3B5E79}" destId="{3DEFC281-C0B9-471B-902C-E7BBBABD3806}" srcOrd="1" destOrd="0" presId="urn:microsoft.com/office/officeart/2005/8/layout/list1"/>
    <dgm:cxn modelId="{EFB74FE5-6CB3-4E3D-BD95-7FAE37FD8B1C}" type="presParOf" srcId="{D3E8C688-65F4-42FC-8956-F19E6CDB68CF}" destId="{1C8FB175-2D3B-40C8-AFAF-C816F23CF461}" srcOrd="5" destOrd="0" presId="urn:microsoft.com/office/officeart/2005/8/layout/list1"/>
    <dgm:cxn modelId="{9905F3F6-4D41-4EA6-A25A-398002ED37AC}" type="presParOf" srcId="{D3E8C688-65F4-42FC-8956-F19E6CDB68CF}" destId="{E5247726-7DE0-4BC6-8A72-03CB496780D8}" srcOrd="6" destOrd="0" presId="urn:microsoft.com/office/officeart/2005/8/layout/list1"/>
    <dgm:cxn modelId="{C67D3C37-E5C4-479B-9B4D-C70A6DCA7EE3}" type="presParOf" srcId="{D3E8C688-65F4-42FC-8956-F19E6CDB68CF}" destId="{18156806-6CAF-4CCA-A87B-34E5E998BB15}" srcOrd="7" destOrd="0" presId="urn:microsoft.com/office/officeart/2005/8/layout/list1"/>
    <dgm:cxn modelId="{DA2B5DED-5549-457A-95A5-A0ED5A748154}" type="presParOf" srcId="{D3E8C688-65F4-42FC-8956-F19E6CDB68CF}" destId="{26F85321-478D-4FDA-8DE7-FBB8A6468A5A}" srcOrd="8" destOrd="0" presId="urn:microsoft.com/office/officeart/2005/8/layout/list1"/>
    <dgm:cxn modelId="{942B222B-5252-4817-AA7F-2346B89EBC6D}" type="presParOf" srcId="{26F85321-478D-4FDA-8DE7-FBB8A6468A5A}" destId="{739B7DB4-74E4-46B9-9785-8B4D8A444085}" srcOrd="0" destOrd="0" presId="urn:microsoft.com/office/officeart/2005/8/layout/list1"/>
    <dgm:cxn modelId="{A2B1822B-CF6C-4CBD-A6E1-EA80FC960D4B}" type="presParOf" srcId="{26F85321-478D-4FDA-8DE7-FBB8A6468A5A}" destId="{0A825B06-8A91-462C-BFF3-854191E5867A}" srcOrd="1" destOrd="0" presId="urn:microsoft.com/office/officeart/2005/8/layout/list1"/>
    <dgm:cxn modelId="{77C1859F-CA90-4E69-9DFD-502C6ECDBA41}" type="presParOf" srcId="{D3E8C688-65F4-42FC-8956-F19E6CDB68CF}" destId="{BB923D39-DE14-4342-9397-0A1E5721A2A6}" srcOrd="9" destOrd="0" presId="urn:microsoft.com/office/officeart/2005/8/layout/list1"/>
    <dgm:cxn modelId="{212F0F59-8E78-43F3-A5A0-857000157F27}" type="presParOf" srcId="{D3E8C688-65F4-42FC-8956-F19E6CDB68CF}" destId="{F551D61D-73D8-414F-8D05-5DDC3646F81E}" srcOrd="10" destOrd="0" presId="urn:microsoft.com/office/officeart/2005/8/layout/list1"/>
    <dgm:cxn modelId="{34F66189-6A67-46D4-89EC-2D1C589C1025}" type="presParOf" srcId="{D3E8C688-65F4-42FC-8956-F19E6CDB68CF}" destId="{C5DCE72D-4078-421F-BB4D-A0D6090366F1}" srcOrd="11" destOrd="0" presId="urn:microsoft.com/office/officeart/2005/8/layout/list1"/>
    <dgm:cxn modelId="{90CE750C-F432-4808-A9E6-029CEB5E99B7}" type="presParOf" srcId="{D3E8C688-65F4-42FC-8956-F19E6CDB68CF}" destId="{1BD7B913-3EC8-403B-9CD2-4C519C487B51}" srcOrd="12" destOrd="0" presId="urn:microsoft.com/office/officeart/2005/8/layout/list1"/>
    <dgm:cxn modelId="{D6B257C2-48B3-4FBC-9640-03BC6E2D06E2}" type="presParOf" srcId="{1BD7B913-3EC8-403B-9CD2-4C519C487B51}" destId="{C8786B4B-35B9-4985-9822-B9504AA4DD2E}" srcOrd="0" destOrd="0" presId="urn:microsoft.com/office/officeart/2005/8/layout/list1"/>
    <dgm:cxn modelId="{AE04D70A-0C4D-4825-A4A5-E958F6B6475C}" type="presParOf" srcId="{1BD7B913-3EC8-403B-9CD2-4C519C487B51}" destId="{7F47FE0C-6A24-4851-8D3C-24F67F1DCF4B}" srcOrd="1" destOrd="0" presId="urn:microsoft.com/office/officeart/2005/8/layout/list1"/>
    <dgm:cxn modelId="{811AFC4A-AA50-48FB-9372-DB36A3C238E3}" type="presParOf" srcId="{D3E8C688-65F4-42FC-8956-F19E6CDB68CF}" destId="{052DF2E2-6FFD-48B3-B2AE-79CCDE875714}" srcOrd="13" destOrd="0" presId="urn:microsoft.com/office/officeart/2005/8/layout/list1"/>
    <dgm:cxn modelId="{88DFEAFF-D227-4A58-9A19-41897592DDE4}" type="presParOf" srcId="{D3E8C688-65F4-42FC-8956-F19E6CDB68CF}" destId="{6EA8DA22-851D-4C5D-9880-08D3D2C8DC83}" srcOrd="14" destOrd="0" presId="urn:microsoft.com/office/officeart/2005/8/layout/list1"/>
  </dgm:cxnLst>
  <dgm:bg>
    <a:noFill/>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10C12-9702-4A58-9C1D-D181B1A7EBFD}">
      <dsp:nvSpPr>
        <dsp:cNvPr id="0" name=""/>
        <dsp:cNvSpPr/>
      </dsp:nvSpPr>
      <dsp:spPr>
        <a:xfrm>
          <a:off x="0" y="881981"/>
          <a:ext cx="11606516" cy="403200"/>
        </a:xfrm>
        <a:prstGeom prst="rect">
          <a:avLst/>
        </a:prstGeom>
        <a:noFill/>
        <a:ln w="15875"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 modelId="{71F7A142-8BD8-4F4C-859C-0A02D6C02BD2}">
      <dsp:nvSpPr>
        <dsp:cNvPr id="0" name=""/>
        <dsp:cNvSpPr/>
      </dsp:nvSpPr>
      <dsp:spPr>
        <a:xfrm>
          <a:off x="580325" y="127318"/>
          <a:ext cx="9902621" cy="990823"/>
        </a:xfrm>
        <a:prstGeom prst="roundRect">
          <a:avLst/>
        </a:prstGeom>
        <a:solidFill>
          <a:srgbClr val="002060"/>
        </a:solidFill>
        <a:ln w="158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7089" tIns="0" rIns="307089" bIns="0" numCol="1" spcCol="1270" anchor="ctr" anchorCtr="0">
          <a:noAutofit/>
        </a:bodyPr>
        <a:lstStyle/>
        <a:p>
          <a:pPr lvl="0" algn="l" defTabSz="889000">
            <a:lnSpc>
              <a:spcPct val="90000"/>
            </a:lnSpc>
            <a:spcBef>
              <a:spcPct val="0"/>
            </a:spcBef>
            <a:spcAft>
              <a:spcPct val="35000"/>
            </a:spcAft>
          </a:pPr>
          <a:r>
            <a:rPr lang="en-IN" sz="2000" kern="1200" dirty="0" smtClean="0">
              <a:solidFill>
                <a:schemeClr val="bg1"/>
              </a:solidFill>
              <a:latin typeface="Times New Roman" panose="02020603050405020304" pitchFamily="18" charset="0"/>
              <a:cs typeface="Times New Roman" panose="02020603050405020304" pitchFamily="18" charset="0"/>
            </a:rPr>
            <a:t>To understand in details the Pre-Offer documentation formalities at Max Bupa.</a:t>
          </a:r>
          <a:endParaRPr lang="en-US" sz="2000" kern="1200" dirty="0">
            <a:solidFill>
              <a:schemeClr val="bg1"/>
            </a:solidFill>
          </a:endParaRPr>
        </a:p>
      </dsp:txBody>
      <dsp:txXfrm>
        <a:off x="628693" y="175686"/>
        <a:ext cx="9805885" cy="894087"/>
      </dsp:txXfrm>
    </dsp:sp>
    <dsp:sp modelId="{E5247726-7DE0-4BC6-8A72-03CB496780D8}">
      <dsp:nvSpPr>
        <dsp:cNvPr id="0" name=""/>
        <dsp:cNvSpPr/>
      </dsp:nvSpPr>
      <dsp:spPr>
        <a:xfrm>
          <a:off x="0" y="2129182"/>
          <a:ext cx="11606516" cy="403200"/>
        </a:xfrm>
        <a:prstGeom prst="rect">
          <a:avLst/>
        </a:prstGeom>
        <a:noFill/>
        <a:ln w="15875"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 modelId="{3DEFC281-C0B9-471B-902C-E7BBBABD3806}">
      <dsp:nvSpPr>
        <dsp:cNvPr id="0" name=""/>
        <dsp:cNvSpPr/>
      </dsp:nvSpPr>
      <dsp:spPr>
        <a:xfrm>
          <a:off x="580325" y="1371581"/>
          <a:ext cx="9923501" cy="993761"/>
        </a:xfrm>
        <a:prstGeom prst="roundRect">
          <a:avLst/>
        </a:prstGeom>
        <a:solidFill>
          <a:srgbClr val="002060"/>
        </a:solidFill>
        <a:ln w="158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7089" tIns="0" rIns="307089" bIns="0" numCol="1" spcCol="1270" anchor="ctr" anchorCtr="0">
          <a:noAutofit/>
        </a:bodyPr>
        <a:lstStyle/>
        <a:p>
          <a:pPr lvl="0" algn="l" defTabSz="889000">
            <a:lnSpc>
              <a:spcPct val="90000"/>
            </a:lnSpc>
            <a:spcBef>
              <a:spcPct val="0"/>
            </a:spcBef>
            <a:spcAft>
              <a:spcPct val="35000"/>
            </a:spcAft>
          </a:pPr>
          <a:r>
            <a:rPr lang="en-IN" sz="2000" kern="1200" dirty="0" smtClean="0">
              <a:solidFill>
                <a:schemeClr val="bg1"/>
              </a:solidFill>
              <a:latin typeface="Times New Roman" panose="02020603050405020304" pitchFamily="18" charset="0"/>
              <a:cs typeface="Times New Roman" panose="02020603050405020304" pitchFamily="18" charset="0"/>
            </a:rPr>
            <a:t>To identify the major reasons for which documentation query emerges.</a:t>
          </a:r>
          <a:endParaRPr lang="en-US" sz="2000" kern="1200" dirty="0">
            <a:solidFill>
              <a:schemeClr val="bg1"/>
            </a:solidFill>
          </a:endParaRPr>
        </a:p>
      </dsp:txBody>
      <dsp:txXfrm>
        <a:off x="628836" y="1420092"/>
        <a:ext cx="9826479" cy="896739"/>
      </dsp:txXfrm>
    </dsp:sp>
    <dsp:sp modelId="{F551D61D-73D8-414F-8D05-5DDC3646F81E}">
      <dsp:nvSpPr>
        <dsp:cNvPr id="0" name=""/>
        <dsp:cNvSpPr/>
      </dsp:nvSpPr>
      <dsp:spPr>
        <a:xfrm>
          <a:off x="0" y="3325297"/>
          <a:ext cx="11606516" cy="403200"/>
        </a:xfrm>
        <a:prstGeom prst="rect">
          <a:avLst/>
        </a:prstGeom>
        <a:noFill/>
        <a:ln w="15875"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 modelId="{0A825B06-8A91-462C-BFF3-854191E5867A}">
      <dsp:nvSpPr>
        <dsp:cNvPr id="0" name=""/>
        <dsp:cNvSpPr/>
      </dsp:nvSpPr>
      <dsp:spPr>
        <a:xfrm>
          <a:off x="580325" y="2618782"/>
          <a:ext cx="9930326" cy="942675"/>
        </a:xfrm>
        <a:prstGeom prst="roundRect">
          <a:avLst/>
        </a:prstGeom>
        <a:solidFill>
          <a:srgbClr val="002060"/>
        </a:solidFill>
        <a:ln w="158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7089" tIns="0" rIns="307089" bIns="0" numCol="1" spcCol="1270" anchor="ctr" anchorCtr="0">
          <a:noAutofit/>
        </a:bodyPr>
        <a:lstStyle/>
        <a:p>
          <a:pPr lvl="0" algn="l" defTabSz="889000">
            <a:lnSpc>
              <a:spcPct val="90000"/>
            </a:lnSpc>
            <a:spcBef>
              <a:spcPct val="0"/>
            </a:spcBef>
            <a:spcAft>
              <a:spcPct val="35000"/>
            </a:spcAft>
          </a:pPr>
          <a:r>
            <a:rPr lang="en-IN" sz="2000" kern="1200" dirty="0" smtClean="0">
              <a:solidFill>
                <a:schemeClr val="bg1"/>
              </a:solidFill>
              <a:latin typeface="Times New Roman" panose="02020603050405020304" pitchFamily="18" charset="0"/>
              <a:cs typeface="Times New Roman" panose="02020603050405020304" pitchFamily="18" charset="0"/>
            </a:rPr>
            <a:t>To identify the reasons for the employees not taking vaccination as part of HR support role.</a:t>
          </a:r>
          <a:endParaRPr lang="en-US" sz="2000" kern="1200" dirty="0">
            <a:solidFill>
              <a:schemeClr val="bg1"/>
            </a:solidFill>
          </a:endParaRPr>
        </a:p>
      </dsp:txBody>
      <dsp:txXfrm>
        <a:off x="626343" y="2664800"/>
        <a:ext cx="9838290" cy="850639"/>
      </dsp:txXfrm>
    </dsp:sp>
    <dsp:sp modelId="{6EA8DA22-851D-4C5D-9880-08D3D2C8DC83}">
      <dsp:nvSpPr>
        <dsp:cNvPr id="0" name=""/>
        <dsp:cNvSpPr/>
      </dsp:nvSpPr>
      <dsp:spPr>
        <a:xfrm>
          <a:off x="0" y="4628303"/>
          <a:ext cx="11606516" cy="403200"/>
        </a:xfrm>
        <a:prstGeom prst="rect">
          <a:avLst/>
        </a:prstGeom>
        <a:noFill/>
        <a:ln w="15875"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 modelId="{7F47FE0C-6A24-4851-8D3C-24F67F1DCF4B}">
      <dsp:nvSpPr>
        <dsp:cNvPr id="0" name=""/>
        <dsp:cNvSpPr/>
      </dsp:nvSpPr>
      <dsp:spPr>
        <a:xfrm>
          <a:off x="580325" y="3814897"/>
          <a:ext cx="9965018" cy="1049565"/>
        </a:xfrm>
        <a:prstGeom prst="roundRect">
          <a:avLst/>
        </a:prstGeom>
        <a:solidFill>
          <a:srgbClr val="002060"/>
        </a:solidFill>
        <a:ln w="158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7089" tIns="0" rIns="307089" bIns="0" numCol="1" spcCol="1270" anchor="ctr" anchorCtr="0">
          <a:noAutofit/>
        </a:bodyPr>
        <a:lstStyle/>
        <a:p>
          <a:pPr lvl="0" algn="l" defTabSz="889000">
            <a:lnSpc>
              <a:spcPct val="90000"/>
            </a:lnSpc>
            <a:spcBef>
              <a:spcPct val="0"/>
            </a:spcBef>
            <a:spcAft>
              <a:spcPct val="35000"/>
            </a:spcAft>
          </a:pPr>
          <a:r>
            <a:rPr lang="en-IN" sz="2000" kern="1200" dirty="0" smtClean="0">
              <a:solidFill>
                <a:schemeClr val="bg1"/>
              </a:solidFill>
              <a:latin typeface="Times New Roman" panose="02020603050405020304" pitchFamily="18" charset="0"/>
              <a:cs typeface="Times New Roman" panose="02020603050405020304" pitchFamily="18" charset="0"/>
            </a:rPr>
            <a:t>To understand the requirements of grassroots-level pinnacle agents of the company. </a:t>
          </a:r>
          <a:endParaRPr lang="en-US" sz="2000" kern="1200" dirty="0">
            <a:solidFill>
              <a:schemeClr val="bg1"/>
            </a:solidFill>
          </a:endParaRPr>
        </a:p>
      </dsp:txBody>
      <dsp:txXfrm>
        <a:off x="631561" y="3866133"/>
        <a:ext cx="9862546" cy="947093"/>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93105" y="802298"/>
            <a:ext cx="8561747" cy="2541431"/>
          </a:xfrm>
        </p:spPr>
        <p:txBody>
          <a:bodyPr bIns="0" anchor="b">
            <a:normAutofit/>
          </a:bodyPr>
          <a:lstStyle>
            <a:lvl1pPr algn="l">
              <a:defRPr sz="6600"/>
            </a:lvl1pPr>
          </a:lstStyle>
          <a:p>
            <a:r>
              <a:rPr lang="en-US" smtClean="0"/>
              <a:t>Click to edit Master title style</a:t>
            </a:r>
            <a:endParaRPr lang="en-US" dirty="0"/>
          </a:p>
        </p:txBody>
      </p:sp>
      <p:sp>
        <p:nvSpPr>
          <p:cNvPr id="3" name="Subtitle 2"/>
          <p:cNvSpPr>
            <a:spLocks noGrp="1"/>
          </p:cNvSpPr>
          <p:nvPr>
            <p:ph type="subTitle" idx="1"/>
          </p:nvPr>
        </p:nvSpPr>
        <p:spPr>
          <a:xfrm>
            <a:off x="2493106" y="3531204"/>
            <a:ext cx="8561746"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C8F285F-EB97-43BA-B860-2383EB0A659B}" type="datetimeFigureOut">
              <a:rPr lang="en-IN" smtClean="0"/>
              <a:t>13-09-2021</a:t>
            </a:fld>
            <a:endParaRPr lang="en-IN"/>
          </a:p>
        </p:txBody>
      </p:sp>
      <p:sp>
        <p:nvSpPr>
          <p:cNvPr id="5" name="Footer Placeholder 4"/>
          <p:cNvSpPr>
            <a:spLocks noGrp="1"/>
          </p:cNvSpPr>
          <p:nvPr>
            <p:ph type="ftr" sz="quarter" idx="11"/>
          </p:nvPr>
        </p:nvSpPr>
        <p:spPr>
          <a:xfrm>
            <a:off x="2493105" y="329307"/>
            <a:ext cx="4897310" cy="309201"/>
          </a:xfrm>
        </p:spPr>
        <p:txBody>
          <a:bodyPr/>
          <a:lstStyle/>
          <a:p>
            <a:endParaRPr lang="en-IN"/>
          </a:p>
        </p:txBody>
      </p:sp>
      <p:sp>
        <p:nvSpPr>
          <p:cNvPr id="6" name="Slide Number Placeholder 5"/>
          <p:cNvSpPr>
            <a:spLocks noGrp="1"/>
          </p:cNvSpPr>
          <p:nvPr>
            <p:ph type="sldNum" sz="quarter" idx="12"/>
          </p:nvPr>
        </p:nvSpPr>
        <p:spPr>
          <a:xfrm>
            <a:off x="1437664" y="798973"/>
            <a:ext cx="811019" cy="503578"/>
          </a:xfrm>
        </p:spPr>
        <p:txBody>
          <a:bodyPr/>
          <a:lstStyle/>
          <a:p>
            <a:fld id="{D107045A-C8CA-473C-B947-F91FFADB219F}" type="slidenum">
              <a:rPr lang="en-IN" smtClean="0"/>
              <a:t>‹#›</a:t>
            </a:fld>
            <a:endParaRPr lang="en-IN"/>
          </a:p>
        </p:txBody>
      </p:sp>
      <p:cxnSp>
        <p:nvCxnSpPr>
          <p:cNvPr id="8" name="Straight Connector 7"/>
          <p:cNvCxnSpPr/>
          <p:nvPr/>
        </p:nvCxnSpPr>
        <p:spPr>
          <a:xfrm>
            <a:off x="2334637" y="798973"/>
            <a:ext cx="0" cy="2544756"/>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78374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C8F285F-EB97-43BA-B860-2383EB0A659B}" type="datetimeFigureOut">
              <a:rPr lang="en-IN" smtClean="0"/>
              <a:t>13-09-2021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107045A-C8CA-473C-B947-F91FFADB219F}" type="slidenum">
              <a:rPr lang="en-IN" smtClean="0"/>
              <a:t>‹#›</a:t>
            </a:fld>
            <a:endParaRPr lang="en-IN"/>
          </a:p>
        </p:txBody>
      </p:sp>
      <p:cxnSp>
        <p:nvCxnSpPr>
          <p:cNvPr id="8" name="Straight Connector 7"/>
          <p:cNvCxnSpPr/>
          <p:nvPr/>
        </p:nvCxnSpPr>
        <p:spPr>
          <a:xfrm>
            <a:off x="1371687" y="798973"/>
            <a:ext cx="0" cy="1067168"/>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876348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883863"/>
            <a:ext cx="1615742" cy="4574999"/>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534694" y="883863"/>
            <a:ext cx="7738807" cy="457499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C8F285F-EB97-43BA-B860-2383EB0A659B}" type="datetimeFigureOut">
              <a:rPr lang="en-IN" smtClean="0"/>
              <a:t>13-09-2021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107045A-C8CA-473C-B947-F91FFADB219F}" type="slidenum">
              <a:rPr lang="en-IN" smtClean="0"/>
              <a:t>‹#›</a:t>
            </a:fld>
            <a:endParaRPr lang="en-IN"/>
          </a:p>
        </p:txBody>
      </p:sp>
      <p:cxnSp>
        <p:nvCxnSpPr>
          <p:cNvPr id="8" name="Straight Connector 7"/>
          <p:cNvCxnSpPr/>
          <p:nvPr/>
        </p:nvCxnSpPr>
        <p:spPr>
          <a:xfrm flipH="1">
            <a:off x="9439111" y="719272"/>
            <a:ext cx="1615742" cy="0"/>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137052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C8F285F-EB97-43BA-B860-2383EB0A659B}" type="datetimeFigureOut">
              <a:rPr lang="en-IN" smtClean="0"/>
              <a:t>13-09-2021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107045A-C8CA-473C-B947-F91FFADB219F}" type="slidenum">
              <a:rPr lang="en-IN" smtClean="0"/>
              <a:t>‹#›</a:t>
            </a:fld>
            <a:endParaRPr lang="en-IN"/>
          </a:p>
        </p:txBody>
      </p:sp>
      <p:cxnSp>
        <p:nvCxnSpPr>
          <p:cNvPr id="8" name="Straight Connector 7"/>
          <p:cNvCxnSpPr/>
          <p:nvPr/>
        </p:nvCxnSpPr>
        <p:spPr>
          <a:xfrm>
            <a:off x="1371687" y="798973"/>
            <a:ext cx="0" cy="1067168"/>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4821617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534813" y="1756130"/>
            <a:ext cx="8562580" cy="1887950"/>
          </a:xfrm>
        </p:spPr>
        <p:txBody>
          <a:bodyPr anchor="b">
            <a:normAutofit/>
          </a:bodyPr>
          <a:lstStyle>
            <a:lvl1pPr algn="l">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534695" y="3806195"/>
            <a:ext cx="8549990"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C8F285F-EB97-43BA-B860-2383EB0A659B}" type="datetimeFigureOut">
              <a:rPr lang="en-IN" smtClean="0"/>
              <a:t>13-09-2021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107045A-C8CA-473C-B947-F91FFADB219F}" type="slidenum">
              <a:rPr lang="en-IN" smtClean="0"/>
              <a:t>‹#›</a:t>
            </a:fld>
            <a:endParaRPr lang="en-IN"/>
          </a:p>
        </p:txBody>
      </p:sp>
      <p:cxnSp>
        <p:nvCxnSpPr>
          <p:cNvPr id="8" name="Straight Connector 7"/>
          <p:cNvCxnSpPr/>
          <p:nvPr/>
        </p:nvCxnSpPr>
        <p:spPr>
          <a:xfrm>
            <a:off x="1371687" y="798973"/>
            <a:ext cx="0" cy="2845107"/>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59666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534695" y="804889"/>
            <a:ext cx="9520157" cy="1059305"/>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534695" y="2010878"/>
            <a:ext cx="4608576" cy="3438144"/>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454793" y="2017343"/>
            <a:ext cx="4604130" cy="344152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C8F285F-EB97-43BA-B860-2383EB0A659B}" type="datetimeFigureOut">
              <a:rPr lang="en-IN" smtClean="0"/>
              <a:t>13-09-2021</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107045A-C8CA-473C-B947-F91FFADB219F}" type="slidenum">
              <a:rPr lang="en-IN" smtClean="0"/>
              <a:t>‹#›</a:t>
            </a:fld>
            <a:endParaRPr lang="en-IN"/>
          </a:p>
        </p:txBody>
      </p:sp>
      <p:cxnSp>
        <p:nvCxnSpPr>
          <p:cNvPr id="9" name="Straight Connector 8"/>
          <p:cNvCxnSpPr/>
          <p:nvPr/>
        </p:nvCxnSpPr>
        <p:spPr>
          <a:xfrm>
            <a:off x="1371687" y="798973"/>
            <a:ext cx="0" cy="1067168"/>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386820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534695" y="804163"/>
            <a:ext cx="9520157" cy="1056319"/>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534695" y="2019549"/>
            <a:ext cx="4608576"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534695" y="2824269"/>
            <a:ext cx="4608576" cy="264445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54791" y="2023003"/>
            <a:ext cx="4608576"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454792" y="2821491"/>
            <a:ext cx="4608576" cy="263737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C8F285F-EB97-43BA-B860-2383EB0A659B}" type="datetimeFigureOut">
              <a:rPr lang="en-IN" smtClean="0"/>
              <a:t>13-09-2021</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D107045A-C8CA-473C-B947-F91FFADB219F}" type="slidenum">
              <a:rPr lang="en-IN" smtClean="0"/>
              <a:t>‹#›</a:t>
            </a:fld>
            <a:endParaRPr lang="en-IN"/>
          </a:p>
        </p:txBody>
      </p:sp>
      <p:cxnSp>
        <p:nvCxnSpPr>
          <p:cNvPr id="11" name="Straight Connector 10"/>
          <p:cNvCxnSpPr/>
          <p:nvPr/>
        </p:nvCxnSpPr>
        <p:spPr>
          <a:xfrm>
            <a:off x="1371687" y="798973"/>
            <a:ext cx="0" cy="1067168"/>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306216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C8F285F-EB97-43BA-B860-2383EB0A659B}" type="datetimeFigureOut">
              <a:rPr lang="en-IN" smtClean="0"/>
              <a:t>13-09-2021</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D107045A-C8CA-473C-B947-F91FFADB219F}" type="slidenum">
              <a:rPr lang="en-IN" smtClean="0"/>
              <a:t>‹#›</a:t>
            </a:fld>
            <a:endParaRPr lang="en-IN"/>
          </a:p>
        </p:txBody>
      </p:sp>
      <p:cxnSp>
        <p:nvCxnSpPr>
          <p:cNvPr id="7" name="Straight Connector 6"/>
          <p:cNvCxnSpPr/>
          <p:nvPr/>
        </p:nvCxnSpPr>
        <p:spPr>
          <a:xfrm>
            <a:off x="1371687" y="798973"/>
            <a:ext cx="0" cy="1067168"/>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8471195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8F285F-EB97-43BA-B860-2383EB0A659B}" type="datetimeFigureOut">
              <a:rPr lang="en-IN" smtClean="0"/>
              <a:t>13-09-2021</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D107045A-C8CA-473C-B947-F91FFADB219F}" type="slidenum">
              <a:rPr lang="en-IN" smtClean="0"/>
              <a:t>‹#›</a:t>
            </a:fld>
            <a:endParaRPr lang="en-IN"/>
          </a:p>
        </p:txBody>
      </p:sp>
    </p:spTree>
    <p:extLst>
      <p:ext uri="{BB962C8B-B14F-4D97-AF65-F5344CB8AC3E}">
        <p14:creationId xmlns:p14="http://schemas.microsoft.com/office/powerpoint/2010/main" val="26799900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34642" y="798973"/>
            <a:ext cx="3183128" cy="2247117"/>
          </a:xfrm>
        </p:spPr>
        <p:txBody>
          <a:bodyPr anchor="b">
            <a:normAutofit/>
          </a:bodyPr>
          <a:lstStyle>
            <a:lvl1pPr algn="l">
              <a:defRPr sz="2400"/>
            </a:lvl1pPr>
          </a:lstStyle>
          <a:p>
            <a:r>
              <a:rPr lang="en-US" smtClean="0"/>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534695" y="3205491"/>
            <a:ext cx="3184989"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C8F285F-EB97-43BA-B860-2383EB0A659B}" type="datetimeFigureOut">
              <a:rPr lang="en-IN" smtClean="0"/>
              <a:t>13-09-2021</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107045A-C8CA-473C-B947-F91FFADB219F}" type="slidenum">
              <a:rPr lang="en-IN" smtClean="0"/>
              <a:t>‹#›</a:t>
            </a:fld>
            <a:endParaRPr lang="en-IN"/>
          </a:p>
        </p:txBody>
      </p:sp>
      <p:cxnSp>
        <p:nvCxnSpPr>
          <p:cNvPr id="9" name="Straight Connector 8"/>
          <p:cNvCxnSpPr/>
          <p:nvPr/>
        </p:nvCxnSpPr>
        <p:spPr>
          <a:xfrm>
            <a:off x="1371687" y="798973"/>
            <a:ext cx="0" cy="2247117"/>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9858713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a:xfrm>
              <a:off x="7477387" y="482170"/>
              <a:ext cx="4074533" cy="5149101"/>
            </a:xfrm>
            <a:prstGeom prst="rect">
              <a:avLst/>
            </a:prstGeom>
            <a:gradFill>
              <a:gsLst>
                <a:gs pos="0">
                  <a:schemeClr val="bg2">
                    <a:lumMod val="10000"/>
                  </a:schemeClr>
                </a:gs>
                <a:gs pos="100000">
                  <a:schemeClr val="bg2">
                    <a:lumMod val="10000"/>
                  </a:schemeClr>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prstMaterial="matte">
              <a:bevelT w="133350" h="50800" prst="divot"/>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535694" y="1129513"/>
            <a:ext cx="5447840" cy="1830584"/>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534695" y="3145992"/>
            <a:ext cx="5440037"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1534695" y="5469856"/>
            <a:ext cx="5440038" cy="320123"/>
          </a:xfrm>
        </p:spPr>
        <p:txBody>
          <a:bodyPr/>
          <a:lstStyle>
            <a:lvl1pPr algn="l">
              <a:defRPr/>
            </a:lvl1pPr>
          </a:lstStyle>
          <a:p>
            <a:fld id="{7C8F285F-EB97-43BA-B860-2383EB0A659B}" type="datetimeFigureOut">
              <a:rPr lang="en-IN" smtClean="0"/>
              <a:t>13-09-2021</a:t>
            </a:fld>
            <a:endParaRPr lang="en-IN"/>
          </a:p>
        </p:txBody>
      </p:sp>
      <p:sp>
        <p:nvSpPr>
          <p:cNvPr id="6" name="Footer Placeholder 5"/>
          <p:cNvSpPr>
            <a:spLocks noGrp="1"/>
          </p:cNvSpPr>
          <p:nvPr>
            <p:ph type="ftr" sz="quarter" idx="11"/>
          </p:nvPr>
        </p:nvSpPr>
        <p:spPr>
          <a:xfrm>
            <a:off x="1534910" y="318640"/>
            <a:ext cx="5453475" cy="320931"/>
          </a:xfrm>
        </p:spPr>
        <p:txBody>
          <a:bodyPr/>
          <a:lstStyle/>
          <a:p>
            <a:endParaRPr lang="en-IN"/>
          </a:p>
        </p:txBody>
      </p:sp>
      <p:sp>
        <p:nvSpPr>
          <p:cNvPr id="7" name="Slide Number Placeholder 6"/>
          <p:cNvSpPr>
            <a:spLocks noGrp="1"/>
          </p:cNvSpPr>
          <p:nvPr>
            <p:ph type="sldNum" sz="quarter" idx="12"/>
          </p:nvPr>
        </p:nvSpPr>
        <p:spPr/>
        <p:txBody>
          <a:bodyPr/>
          <a:lstStyle/>
          <a:p>
            <a:fld id="{D107045A-C8CA-473C-B947-F91FFADB219F}" type="slidenum">
              <a:rPr lang="en-IN" smtClean="0"/>
              <a:t>‹#›</a:t>
            </a:fld>
            <a:endParaRPr lang="en-IN"/>
          </a:p>
        </p:txBody>
      </p:sp>
      <p:cxnSp>
        <p:nvCxnSpPr>
          <p:cNvPr id="14" name="Straight Connector 13"/>
          <p:cNvCxnSpPr/>
          <p:nvPr/>
        </p:nvCxnSpPr>
        <p:spPr>
          <a:xfrm>
            <a:off x="1371687" y="798973"/>
            <a:ext cx="0" cy="2161124"/>
          </a:xfrm>
          <a:prstGeom prst="line">
            <a:avLst/>
          </a:prstGeom>
          <a:ln w="38100" cmpd="sng">
            <a:solidFill>
              <a:schemeClr val="accent1"/>
            </a:solidFill>
            <a:prstDash val="solid"/>
            <a:tailEnd type="non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7552358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2015732"/>
            <a:ext cx="12192000" cy="4118829"/>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srcRect t="2769" b="-2769"/>
          <a:stretch/>
        </p:blipFill>
        <p:spPr>
          <a:xfrm>
            <a:off x="0" y="6135624"/>
            <a:ext cx="12192000" cy="742950"/>
          </a:xfrm>
          <a:prstGeom prst="rect">
            <a:avLst/>
          </a:prstGeom>
        </p:spPr>
      </p:pic>
      <p:sp>
        <p:nvSpPr>
          <p:cNvPr id="2" name="Title Placeholder 1"/>
          <p:cNvSpPr>
            <a:spLocks noGrp="1"/>
          </p:cNvSpPr>
          <p:nvPr>
            <p:ph type="title"/>
          </p:nvPr>
        </p:nvSpPr>
        <p:spPr>
          <a:xfrm>
            <a:off x="1534696" y="804519"/>
            <a:ext cx="9520158" cy="1049235"/>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534696" y="2015732"/>
            <a:ext cx="9520158"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7C8F285F-EB97-43BA-B860-2383EB0A659B}" type="datetimeFigureOut">
              <a:rPr lang="en-IN" smtClean="0"/>
              <a:t>13-09-2021</a:t>
            </a:fld>
            <a:endParaRPr lang="en-IN"/>
          </a:p>
        </p:txBody>
      </p:sp>
      <p:sp>
        <p:nvSpPr>
          <p:cNvPr id="5" name="Footer Placeholder 4"/>
          <p:cNvSpPr>
            <a:spLocks noGrp="1"/>
          </p:cNvSpPr>
          <p:nvPr>
            <p:ph type="ftr" sz="quarter" idx="3"/>
          </p:nvPr>
        </p:nvSpPr>
        <p:spPr>
          <a:xfrm>
            <a:off x="1534695" y="329307"/>
            <a:ext cx="5855719"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D107045A-C8CA-473C-B947-F91FFADB219F}" type="slidenum">
              <a:rPr lang="en-IN" smtClean="0"/>
              <a:t>‹#›</a:t>
            </a:fld>
            <a:endParaRPr lang="en-IN"/>
          </a:p>
        </p:txBody>
      </p:sp>
      <p:cxnSp>
        <p:nvCxnSpPr>
          <p:cNvPr id="12" name="Straight Connector 11"/>
          <p:cNvCxnSpPr/>
          <p:nvPr/>
        </p:nvCxnSpPr>
        <p:spPr>
          <a:xfrm>
            <a:off x="0" y="6141705"/>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3884929"/>
      </p:ext>
    </p:extLst>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Lst>
  <p:txStyles>
    <p:titleStyle>
      <a:lvl1pPr algn="l" defTabSz="914400" rtl="0" eaLnBrk="1" latinLnBrk="0" hangingPunct="1">
        <a:lnSpc>
          <a:spcPct val="90000"/>
        </a:lnSpc>
        <a:spcBef>
          <a:spcPct val="0"/>
        </a:spcBef>
        <a:buNone/>
        <a:defRPr sz="3200" b="0" i="0" kern="1200" cap="none">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chart" Target="../charts/chart1.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chart" Target="../charts/chart2.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chart" Target="../charts/chart3.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27.png"/><Relationship Id="rId1" Type="http://schemas.openxmlformats.org/officeDocument/2006/relationships/slideLayout" Target="../slideLayouts/slideLayout7.xml"/><Relationship Id="rId5" Type="http://schemas.openxmlformats.org/officeDocument/2006/relationships/chart" Target="../charts/chart7.xml"/><Relationship Id="rId4" Type="http://schemas.openxmlformats.org/officeDocument/2006/relationships/chart" Target="../charts/char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847451" y="5238205"/>
            <a:ext cx="10401300" cy="1489165"/>
          </a:xfrm>
          <a:prstGeom prst="ellipse">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Oval 4"/>
          <p:cNvSpPr/>
          <p:nvPr/>
        </p:nvSpPr>
        <p:spPr>
          <a:xfrm>
            <a:off x="847451" y="104502"/>
            <a:ext cx="10401300" cy="1419769"/>
          </a:xfrm>
          <a:prstGeom prst="ellipse">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Rounded Rectangle 6"/>
          <p:cNvSpPr/>
          <p:nvPr/>
        </p:nvSpPr>
        <p:spPr>
          <a:xfrm>
            <a:off x="333100" y="2338251"/>
            <a:ext cx="4611189" cy="2272937"/>
          </a:xfrm>
          <a:prstGeom prst="roundRect">
            <a:avLst/>
          </a:prstGeom>
          <a:solidFill>
            <a:srgbClr val="002060"/>
          </a:solidFill>
          <a:ln>
            <a:solidFill>
              <a:schemeClr val="tx1"/>
            </a:solid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TextBox 2"/>
          <p:cNvSpPr txBox="1"/>
          <p:nvPr/>
        </p:nvSpPr>
        <p:spPr>
          <a:xfrm>
            <a:off x="333100" y="2628357"/>
            <a:ext cx="4611189" cy="2185214"/>
          </a:xfrm>
          <a:prstGeom prst="rect">
            <a:avLst/>
          </a:prstGeom>
          <a:noFill/>
          <a:ln>
            <a:noFill/>
          </a:ln>
        </p:spPr>
        <p:txBody>
          <a:bodyPr wrap="square" rtlCol="0">
            <a:spAutoFit/>
          </a:bodyPr>
          <a:lstStyle/>
          <a:p>
            <a:r>
              <a:rPr lang="en-IN" sz="2000" b="1" dirty="0">
                <a:solidFill>
                  <a:schemeClr val="bg1"/>
                </a:solidFill>
                <a:latin typeface="Times New Roman" panose="02020603050405020304" pitchFamily="18" charset="0"/>
                <a:cs typeface="Times New Roman" panose="02020603050405020304" pitchFamily="18" charset="0"/>
              </a:rPr>
              <a:t>ABHISHEK DAS.</a:t>
            </a:r>
          </a:p>
          <a:p>
            <a:r>
              <a:rPr lang="en-IN" sz="2000" dirty="0">
                <a:solidFill>
                  <a:schemeClr val="bg1"/>
                </a:solidFill>
                <a:latin typeface="Times New Roman" panose="02020603050405020304" pitchFamily="18" charset="0"/>
                <a:cs typeface="Times New Roman" panose="02020603050405020304" pitchFamily="18" charset="0"/>
              </a:rPr>
              <a:t>MBA </a:t>
            </a:r>
            <a:r>
              <a:rPr lang="en-IN" sz="2000" dirty="0" smtClean="0">
                <a:solidFill>
                  <a:schemeClr val="bg1"/>
                </a:solidFill>
                <a:latin typeface="Times New Roman" panose="02020603050405020304" pitchFamily="18" charset="0"/>
                <a:cs typeface="Times New Roman" panose="02020603050405020304" pitchFamily="18" charset="0"/>
              </a:rPr>
              <a:t>2nd </a:t>
            </a:r>
            <a:r>
              <a:rPr lang="en-IN" sz="2000" dirty="0">
                <a:solidFill>
                  <a:schemeClr val="bg1"/>
                </a:solidFill>
                <a:latin typeface="Times New Roman" panose="02020603050405020304" pitchFamily="18" charset="0"/>
                <a:cs typeface="Times New Roman" panose="02020603050405020304" pitchFamily="18" charset="0"/>
              </a:rPr>
              <a:t>Semester.</a:t>
            </a:r>
          </a:p>
          <a:p>
            <a:r>
              <a:rPr lang="en-IN" sz="2000" b="1" dirty="0">
                <a:solidFill>
                  <a:schemeClr val="bg1"/>
                </a:solidFill>
                <a:latin typeface="Times New Roman" panose="02020603050405020304" pitchFamily="18" charset="0"/>
                <a:cs typeface="Times New Roman" panose="02020603050405020304" pitchFamily="18" charset="0"/>
              </a:rPr>
              <a:t>Ashoka 1</a:t>
            </a:r>
            <a:r>
              <a:rPr lang="en-IN" sz="2000" dirty="0">
                <a:solidFill>
                  <a:schemeClr val="bg1"/>
                </a:solidFill>
                <a:latin typeface="Times New Roman" panose="02020603050405020304" pitchFamily="18" charset="0"/>
                <a:cs typeface="Times New Roman" panose="02020603050405020304" pitchFamily="18" charset="0"/>
              </a:rPr>
              <a:t>.</a:t>
            </a:r>
          </a:p>
          <a:p>
            <a:r>
              <a:rPr lang="en-IN" sz="2000" dirty="0" smtClean="0">
                <a:solidFill>
                  <a:schemeClr val="bg1"/>
                </a:solidFill>
                <a:latin typeface="Times New Roman" panose="02020603050405020304" pitchFamily="18" charset="0"/>
                <a:cs typeface="Times New Roman" panose="02020603050405020304" pitchFamily="18" charset="0"/>
              </a:rPr>
              <a:t>Roll– </a:t>
            </a:r>
            <a:r>
              <a:rPr lang="en-IN" sz="2000" b="1" dirty="0" smtClean="0">
                <a:solidFill>
                  <a:schemeClr val="bg1"/>
                </a:solidFill>
                <a:latin typeface="Times New Roman" panose="02020603050405020304" pitchFamily="18" charset="0"/>
                <a:cs typeface="Times New Roman" panose="02020603050405020304" pitchFamily="18" charset="0"/>
              </a:rPr>
              <a:t>PG/VUOAP02/MBA-IIS</a:t>
            </a:r>
            <a:r>
              <a:rPr lang="en-IN" sz="2000" dirty="0" smtClean="0">
                <a:solidFill>
                  <a:schemeClr val="bg1"/>
                </a:solidFill>
                <a:latin typeface="Times New Roman" panose="02020603050405020304" pitchFamily="18" charset="0"/>
                <a:cs typeface="Times New Roman" panose="02020603050405020304" pitchFamily="18" charset="0"/>
              </a:rPr>
              <a:t> No – </a:t>
            </a:r>
            <a:r>
              <a:rPr lang="en-IN" sz="2000" b="1" dirty="0" smtClean="0">
                <a:solidFill>
                  <a:schemeClr val="bg1"/>
                </a:solidFill>
                <a:latin typeface="Times New Roman" panose="02020603050405020304" pitchFamily="18" charset="0"/>
                <a:cs typeface="Times New Roman" panose="02020603050405020304" pitchFamily="18" charset="0"/>
              </a:rPr>
              <a:t>166.</a:t>
            </a:r>
          </a:p>
          <a:p>
            <a:r>
              <a:rPr lang="en-IN" sz="2000" b="1" dirty="0" smtClean="0">
                <a:solidFill>
                  <a:schemeClr val="bg1"/>
                </a:solidFill>
                <a:latin typeface="Times New Roman" panose="02020603050405020304" pitchFamily="18" charset="0"/>
                <a:cs typeface="Times New Roman" panose="02020603050405020304" pitchFamily="18" charset="0"/>
              </a:rPr>
              <a:t>Registration No. 00713 of 2020-2021.</a:t>
            </a:r>
            <a:endParaRPr lang="en-IN" sz="2000" b="1" dirty="0">
              <a:solidFill>
                <a:schemeClr val="bg1"/>
              </a:solidFill>
              <a:latin typeface="Times New Roman" panose="02020603050405020304" pitchFamily="18" charset="0"/>
              <a:cs typeface="Times New Roman" panose="02020603050405020304" pitchFamily="18" charset="0"/>
            </a:endParaRPr>
          </a:p>
          <a:p>
            <a:r>
              <a:rPr lang="en-IN" b="1" dirty="0">
                <a:solidFill>
                  <a:schemeClr val="bg1"/>
                </a:solidFill>
                <a:latin typeface="Times New Roman" panose="02020603050405020304" pitchFamily="18" charset="0"/>
                <a:cs typeface="Times New Roman" panose="02020603050405020304" pitchFamily="18" charset="0"/>
              </a:rPr>
              <a:t>Internal Guide: Prof. Dr. Anupriyo Mallick</a:t>
            </a:r>
          </a:p>
          <a:p>
            <a:endParaRPr lang="en-IN" dirty="0">
              <a:solidFill>
                <a:schemeClr val="bg1"/>
              </a:solidFill>
            </a:endParaRPr>
          </a:p>
        </p:txBody>
      </p:sp>
      <p:sp>
        <p:nvSpPr>
          <p:cNvPr id="2" name="TextBox 1"/>
          <p:cNvSpPr txBox="1"/>
          <p:nvPr/>
        </p:nvSpPr>
        <p:spPr>
          <a:xfrm>
            <a:off x="1260564" y="583553"/>
            <a:ext cx="9575074" cy="461665"/>
          </a:xfrm>
          <a:prstGeom prst="rect">
            <a:avLst/>
          </a:prstGeom>
          <a:noFill/>
          <a:ln>
            <a:noFill/>
          </a:ln>
        </p:spPr>
        <p:txBody>
          <a:bodyPr wrap="square" rtlCol="0">
            <a:spAutoFit/>
          </a:bodyPr>
          <a:lstStyle/>
          <a:p>
            <a:pPr algn="ctr"/>
            <a:r>
              <a:rPr lang="en-IN" sz="2400" dirty="0">
                <a:solidFill>
                  <a:schemeClr val="bg1"/>
                </a:solidFill>
                <a:latin typeface="Times New Roman" panose="02020603050405020304" pitchFamily="18" charset="0"/>
                <a:cs typeface="Times New Roman" panose="02020603050405020304" pitchFamily="18" charset="0"/>
              </a:rPr>
              <a:t>A </a:t>
            </a:r>
            <a:r>
              <a:rPr lang="en-IN" sz="2400" b="1" dirty="0">
                <a:solidFill>
                  <a:schemeClr val="bg1"/>
                </a:solidFill>
                <a:latin typeface="Times New Roman" panose="02020603050405020304" pitchFamily="18" charset="0"/>
                <a:cs typeface="Times New Roman" panose="02020603050405020304" pitchFamily="18" charset="0"/>
              </a:rPr>
              <a:t>Study</a:t>
            </a:r>
            <a:r>
              <a:rPr lang="en-IN" sz="2400" dirty="0">
                <a:solidFill>
                  <a:schemeClr val="bg1"/>
                </a:solidFill>
                <a:latin typeface="Times New Roman" panose="02020603050405020304" pitchFamily="18" charset="0"/>
                <a:cs typeface="Times New Roman" panose="02020603050405020304" pitchFamily="18" charset="0"/>
              </a:rPr>
              <a:t> on the </a:t>
            </a:r>
            <a:r>
              <a:rPr lang="en-IN" sz="2400" b="1" dirty="0" smtClean="0">
                <a:solidFill>
                  <a:schemeClr val="bg1"/>
                </a:solidFill>
                <a:latin typeface="Times New Roman" panose="02020603050405020304" pitchFamily="18" charset="0"/>
                <a:cs typeface="Times New Roman" panose="02020603050405020304" pitchFamily="18" charset="0"/>
              </a:rPr>
              <a:t>Pre </a:t>
            </a:r>
            <a:r>
              <a:rPr lang="en-IN" sz="2400" b="1" dirty="0">
                <a:solidFill>
                  <a:schemeClr val="bg1"/>
                </a:solidFill>
                <a:latin typeface="Times New Roman" panose="02020603050405020304" pitchFamily="18" charset="0"/>
                <a:cs typeface="Times New Roman" panose="02020603050405020304" pitchFamily="18" charset="0"/>
              </a:rPr>
              <a:t>Offer Documentation </a:t>
            </a:r>
            <a:r>
              <a:rPr lang="en-IN" sz="2400" dirty="0" smtClean="0">
                <a:solidFill>
                  <a:schemeClr val="bg1"/>
                </a:solidFill>
                <a:latin typeface="Times New Roman" panose="02020603050405020304" pitchFamily="18" charset="0"/>
                <a:cs typeface="Times New Roman" panose="02020603050405020304" pitchFamily="18" charset="0"/>
              </a:rPr>
              <a:t>Process at </a:t>
            </a:r>
            <a:r>
              <a:rPr lang="en-IN" sz="2400" b="1" dirty="0" smtClean="0">
                <a:solidFill>
                  <a:schemeClr val="bg1"/>
                </a:solidFill>
                <a:latin typeface="Times New Roman" panose="02020603050405020304" pitchFamily="18" charset="0"/>
                <a:cs typeface="Times New Roman" panose="02020603050405020304" pitchFamily="18" charset="0"/>
              </a:rPr>
              <a:t>Max Bupa</a:t>
            </a:r>
            <a:endParaRPr lang="en-IN" sz="2400" b="1" dirty="0">
              <a:solidFill>
                <a:schemeClr val="bg1"/>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571497" y="5567288"/>
            <a:ext cx="10953208" cy="830997"/>
          </a:xfrm>
          <a:prstGeom prst="rect">
            <a:avLst/>
          </a:prstGeom>
          <a:noFill/>
          <a:ln>
            <a:noFill/>
          </a:ln>
          <a:effectLst/>
        </p:spPr>
        <p:txBody>
          <a:bodyPr wrap="square" rtlCol="0">
            <a:spAutoFit/>
          </a:bodyPr>
          <a:lstStyle/>
          <a:p>
            <a:pPr lvl="0" algn="ctr"/>
            <a:r>
              <a:rPr lang="en-IN" sz="2400" b="1" dirty="0">
                <a:solidFill>
                  <a:schemeClr val="bg1"/>
                </a:solidFill>
                <a:latin typeface="Times New Roman" panose="02020603050405020304" pitchFamily="18" charset="0"/>
                <a:cs typeface="Times New Roman" panose="02020603050405020304" pitchFamily="18" charset="0"/>
              </a:rPr>
              <a:t>Eastern Institute </a:t>
            </a:r>
            <a:r>
              <a:rPr lang="en-IN" sz="2400" dirty="0">
                <a:solidFill>
                  <a:schemeClr val="bg1"/>
                </a:solidFill>
                <a:latin typeface="Times New Roman" panose="02020603050405020304" pitchFamily="18" charset="0"/>
                <a:cs typeface="Times New Roman" panose="02020603050405020304" pitchFamily="18" charset="0"/>
              </a:rPr>
              <a:t>for</a:t>
            </a:r>
            <a:r>
              <a:rPr lang="en-IN" sz="2400" b="1" dirty="0">
                <a:solidFill>
                  <a:schemeClr val="bg1"/>
                </a:solidFill>
                <a:latin typeface="Times New Roman" panose="02020603050405020304" pitchFamily="18" charset="0"/>
                <a:cs typeface="Times New Roman" panose="02020603050405020304" pitchFamily="18" charset="0"/>
              </a:rPr>
              <a:t> Integrated Learning </a:t>
            </a:r>
            <a:r>
              <a:rPr lang="en-IN" sz="2400" dirty="0">
                <a:solidFill>
                  <a:schemeClr val="bg1"/>
                </a:solidFill>
                <a:latin typeface="Times New Roman" panose="02020603050405020304" pitchFamily="18" charset="0"/>
                <a:cs typeface="Times New Roman" panose="02020603050405020304" pitchFamily="18" charset="0"/>
              </a:rPr>
              <a:t>in</a:t>
            </a:r>
            <a:r>
              <a:rPr lang="en-IN" sz="2400" b="1" dirty="0">
                <a:solidFill>
                  <a:schemeClr val="bg1"/>
                </a:solidFill>
                <a:latin typeface="Times New Roman" panose="02020603050405020304" pitchFamily="18" charset="0"/>
                <a:cs typeface="Times New Roman" panose="02020603050405020304" pitchFamily="18" charset="0"/>
              </a:rPr>
              <a:t> </a:t>
            </a:r>
            <a:r>
              <a:rPr lang="en-IN" sz="2400" b="1" dirty="0" smtClean="0">
                <a:solidFill>
                  <a:schemeClr val="bg1"/>
                </a:solidFill>
                <a:latin typeface="Times New Roman" panose="02020603050405020304" pitchFamily="18" charset="0"/>
                <a:cs typeface="Times New Roman" panose="02020603050405020304" pitchFamily="18" charset="0"/>
              </a:rPr>
              <a:t>Management</a:t>
            </a:r>
            <a:r>
              <a:rPr lang="en-IN" sz="2400" dirty="0" smtClean="0">
                <a:solidFill>
                  <a:schemeClr val="bg1"/>
                </a:solidFill>
                <a:latin typeface="Times New Roman" panose="02020603050405020304" pitchFamily="18" charset="0"/>
                <a:cs typeface="Times New Roman" panose="02020603050405020304" pitchFamily="18" charset="0"/>
              </a:rPr>
              <a:t>, </a:t>
            </a:r>
            <a:r>
              <a:rPr lang="en-IN" sz="2400" b="1" dirty="0">
                <a:solidFill>
                  <a:schemeClr val="bg1"/>
                </a:solidFill>
                <a:latin typeface="Times New Roman" panose="02020603050405020304" pitchFamily="18" charset="0"/>
                <a:cs typeface="Times New Roman" panose="02020603050405020304" pitchFamily="18" charset="0"/>
              </a:rPr>
              <a:t>Kolkata</a:t>
            </a:r>
            <a:r>
              <a:rPr lang="en-IN" sz="2400" dirty="0">
                <a:solidFill>
                  <a:schemeClr val="bg1"/>
                </a:solidFill>
                <a:latin typeface="Times New Roman" panose="02020603050405020304" pitchFamily="18" charset="0"/>
                <a:cs typeface="Times New Roman" panose="02020603050405020304" pitchFamily="18" charset="0"/>
              </a:rPr>
              <a:t>.</a:t>
            </a:r>
          </a:p>
          <a:p>
            <a:pPr lvl="0" algn="ctr"/>
            <a:r>
              <a:rPr lang="en-IN" sz="2400" dirty="0">
                <a:solidFill>
                  <a:schemeClr val="bg1"/>
                </a:solidFill>
                <a:latin typeface="Times New Roman" panose="02020603050405020304" pitchFamily="18" charset="0"/>
                <a:cs typeface="Times New Roman" panose="02020603050405020304" pitchFamily="18" charset="0"/>
              </a:rPr>
              <a:t>(Affiliated to </a:t>
            </a:r>
            <a:r>
              <a:rPr lang="en-IN" sz="2400" b="1" dirty="0">
                <a:solidFill>
                  <a:schemeClr val="bg1"/>
                </a:solidFill>
                <a:latin typeface="Times New Roman" panose="02020603050405020304" pitchFamily="18" charset="0"/>
                <a:cs typeface="Times New Roman" panose="02020603050405020304" pitchFamily="18" charset="0"/>
              </a:rPr>
              <a:t>Vidyasagar University</a:t>
            </a:r>
            <a:r>
              <a:rPr lang="en-IN" sz="2400" dirty="0">
                <a:solidFill>
                  <a:schemeClr val="bg1"/>
                </a:solidFill>
                <a:latin typeface="Times New Roman" panose="02020603050405020304" pitchFamily="18" charset="0"/>
                <a:cs typeface="Times New Roman" panose="02020603050405020304" pitchFamily="18" charset="0"/>
              </a:rPr>
              <a:t>, </a:t>
            </a:r>
            <a:r>
              <a:rPr lang="en-IN" sz="2400" b="1" dirty="0" smtClean="0">
                <a:solidFill>
                  <a:schemeClr val="bg1"/>
                </a:solidFill>
                <a:latin typeface="Times New Roman" panose="02020603050405020304" pitchFamily="18" charset="0"/>
                <a:cs typeface="Times New Roman" panose="02020603050405020304" pitchFamily="18" charset="0"/>
              </a:rPr>
              <a:t>2021</a:t>
            </a:r>
            <a:r>
              <a:rPr lang="en-IN" sz="2400" dirty="0" smtClean="0">
                <a:solidFill>
                  <a:schemeClr val="bg1"/>
                </a:solidFill>
                <a:latin typeface="Times New Roman" panose="02020603050405020304" pitchFamily="18" charset="0"/>
                <a:cs typeface="Times New Roman" panose="02020603050405020304" pitchFamily="18" charset="0"/>
              </a:rPr>
              <a:t>)</a:t>
            </a:r>
            <a:endParaRPr lang="en-IN" sz="24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2221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414338" y="1181146"/>
            <a:ext cx="4414837" cy="1135464"/>
          </a:xfrm>
          <a:prstGeom prst="horizontalScroll">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TextBox 2"/>
          <p:cNvSpPr txBox="1"/>
          <p:nvPr/>
        </p:nvSpPr>
        <p:spPr>
          <a:xfrm>
            <a:off x="706907" y="1521096"/>
            <a:ext cx="4007968" cy="400110"/>
          </a:xfrm>
          <a:prstGeom prst="rect">
            <a:avLst/>
          </a:prstGeom>
          <a:noFill/>
          <a:effectLst/>
        </p:spPr>
        <p:txBody>
          <a:bodyPr wrap="square" rtlCol="0">
            <a:spAutoFit/>
          </a:bodyPr>
          <a:lstStyle/>
          <a:p>
            <a:pPr algn="just"/>
            <a:r>
              <a:rPr lang="en-IN" sz="2000" b="1" dirty="0" smtClean="0">
                <a:solidFill>
                  <a:schemeClr val="bg1"/>
                </a:solidFill>
                <a:latin typeface="Times New Roman" panose="02020603050405020304" pitchFamily="18" charset="0"/>
                <a:cs typeface="Times New Roman" panose="02020603050405020304" pitchFamily="18" charset="0"/>
              </a:rPr>
              <a:t>Pinnacle Agents feedback process:</a:t>
            </a:r>
            <a:endParaRPr lang="en-IN" sz="2000" b="1" dirty="0">
              <a:solidFill>
                <a:schemeClr val="bg1"/>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3176159" y="250865"/>
            <a:ext cx="5564777" cy="461665"/>
          </a:xfrm>
          <a:prstGeom prst="rect">
            <a:avLst/>
          </a:prstGeom>
          <a:noFill/>
        </p:spPr>
        <p:txBody>
          <a:bodyPr wrap="square" rtlCol="0">
            <a:spAutoFit/>
          </a:bodyPr>
          <a:lstStyle/>
          <a:p>
            <a:pPr algn="ctr"/>
            <a:r>
              <a:rPr lang="en-IN" sz="2400" b="1" u="sng" dirty="0" smtClean="0">
                <a:latin typeface="Times New Roman" panose="02020603050405020304" pitchFamily="18" charset="0"/>
                <a:cs typeface="Times New Roman" panose="02020603050405020304" pitchFamily="18" charset="0"/>
              </a:rPr>
              <a:t>Methodology</a:t>
            </a:r>
            <a:endParaRPr lang="en-IN" sz="4000" b="1" u="sng" dirty="0">
              <a:latin typeface="Times New Roman" panose="02020603050405020304" pitchFamily="18" charset="0"/>
              <a:cs typeface="Times New Roman" panose="02020603050405020304" pitchFamily="18" charset="0"/>
            </a:endParaRPr>
          </a:p>
        </p:txBody>
      </p:sp>
      <p:sp>
        <p:nvSpPr>
          <p:cNvPr id="12" name="Curved Right Arrow 11"/>
          <p:cNvSpPr/>
          <p:nvPr/>
        </p:nvSpPr>
        <p:spPr>
          <a:xfrm>
            <a:off x="3784210" y="0"/>
            <a:ext cx="1280160" cy="1125415"/>
          </a:xfrm>
          <a:prstGeom prst="curvedRight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8" name="Curved Left Arrow 17"/>
          <p:cNvSpPr/>
          <p:nvPr/>
        </p:nvSpPr>
        <p:spPr>
          <a:xfrm>
            <a:off x="6738426" y="2433"/>
            <a:ext cx="1336430" cy="1130715"/>
          </a:xfrm>
          <a:prstGeom prst="curvedLeftArrow">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9" name="Flowchart: Alternate Process 18"/>
          <p:cNvSpPr/>
          <p:nvPr/>
        </p:nvSpPr>
        <p:spPr>
          <a:xfrm>
            <a:off x="1351197" y="3690257"/>
            <a:ext cx="1972490" cy="1038497"/>
          </a:xfrm>
          <a:prstGeom prst="flowChartAlternateProcess">
            <a:avLst/>
          </a:prstGeom>
          <a:solidFill>
            <a:schemeClr val="bg1"/>
          </a:solidFill>
          <a:ln>
            <a:solidFill>
              <a:schemeClr val="tx1"/>
            </a:solidFill>
          </a:ln>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IN" dirty="0" smtClean="0"/>
          </a:p>
          <a:p>
            <a:pPr algn="ctr"/>
            <a:r>
              <a:rPr lang="en-IN" sz="1600" dirty="0">
                <a:latin typeface="Times New Roman" panose="02020603050405020304" pitchFamily="18" charset="0"/>
                <a:cs typeface="Times New Roman" panose="02020603050405020304" pitchFamily="18" charset="0"/>
              </a:rPr>
              <a:t>Getting the </a:t>
            </a:r>
            <a:r>
              <a:rPr lang="en-IN" sz="1600" dirty="0" smtClean="0">
                <a:latin typeface="Times New Roman" panose="02020603050405020304" pitchFamily="18" charset="0"/>
                <a:cs typeface="Times New Roman" panose="02020603050405020304" pitchFamily="18" charset="0"/>
              </a:rPr>
              <a:t>pinnacle agents’ details </a:t>
            </a:r>
            <a:r>
              <a:rPr lang="en-IN" sz="1600" dirty="0">
                <a:latin typeface="Times New Roman" panose="02020603050405020304" pitchFamily="18" charset="0"/>
                <a:cs typeface="Times New Roman" panose="02020603050405020304" pitchFamily="18" charset="0"/>
              </a:rPr>
              <a:t>from the manager</a:t>
            </a:r>
          </a:p>
          <a:p>
            <a:pPr algn="ctr"/>
            <a:endParaRPr lang="en-IN" dirty="0"/>
          </a:p>
        </p:txBody>
      </p:sp>
      <p:sp>
        <p:nvSpPr>
          <p:cNvPr id="20" name="Right Arrow 19"/>
          <p:cNvSpPr/>
          <p:nvPr/>
        </p:nvSpPr>
        <p:spPr>
          <a:xfrm>
            <a:off x="3323687" y="4160512"/>
            <a:ext cx="640079" cy="143693"/>
          </a:xfrm>
          <a:prstGeom prst="rightArrow">
            <a:avLst/>
          </a:prstGeom>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N" dirty="0"/>
          </a:p>
        </p:txBody>
      </p:sp>
      <p:sp>
        <p:nvSpPr>
          <p:cNvPr id="21" name="Flowchart: Data 20"/>
          <p:cNvSpPr/>
          <p:nvPr/>
        </p:nvSpPr>
        <p:spPr>
          <a:xfrm>
            <a:off x="3669323" y="3580317"/>
            <a:ext cx="2952205" cy="1258369"/>
          </a:xfrm>
          <a:prstGeom prst="flowChartInputOutput">
            <a:avLst/>
          </a:prstGeom>
          <a:solidFill>
            <a:schemeClr val="bg1"/>
          </a:solidFill>
          <a:ln>
            <a:solidFill>
              <a:schemeClr val="tx1"/>
            </a:solidFill>
          </a:ln>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IN" sz="1600" dirty="0" smtClean="0"/>
          </a:p>
          <a:p>
            <a:pPr algn="ctr"/>
            <a:r>
              <a:rPr lang="en-IN" sz="1600" dirty="0" smtClean="0">
                <a:latin typeface="Times New Roman" panose="02020603050405020304" pitchFamily="18" charset="0"/>
                <a:cs typeface="Times New Roman" panose="02020603050405020304" pitchFamily="18" charset="0"/>
              </a:rPr>
              <a:t>Calling </a:t>
            </a:r>
            <a:r>
              <a:rPr lang="en-IN" sz="1600" dirty="0">
                <a:latin typeface="Times New Roman" panose="02020603050405020304" pitchFamily="18" charset="0"/>
                <a:cs typeface="Times New Roman" panose="02020603050405020304" pitchFamily="18" charset="0"/>
              </a:rPr>
              <a:t>the </a:t>
            </a:r>
            <a:r>
              <a:rPr lang="en-IN" sz="1600" dirty="0" smtClean="0">
                <a:latin typeface="Times New Roman" panose="02020603050405020304" pitchFamily="18" charset="0"/>
                <a:cs typeface="Times New Roman" panose="02020603050405020304" pitchFamily="18" charset="0"/>
              </a:rPr>
              <a:t>agents individually about their knowledge about scheme &amp; feedback (if any).</a:t>
            </a:r>
            <a:endParaRPr lang="en-IN" sz="1600" dirty="0">
              <a:latin typeface="Times New Roman" panose="02020603050405020304" pitchFamily="18" charset="0"/>
              <a:cs typeface="Times New Roman" panose="02020603050405020304" pitchFamily="18" charset="0"/>
            </a:endParaRPr>
          </a:p>
          <a:p>
            <a:pPr algn="ctr"/>
            <a:endParaRPr lang="en-IN" sz="1600" dirty="0">
              <a:latin typeface="Times New Roman" panose="02020603050405020304" pitchFamily="18" charset="0"/>
              <a:cs typeface="Times New Roman" panose="02020603050405020304" pitchFamily="18" charset="0"/>
            </a:endParaRPr>
          </a:p>
        </p:txBody>
      </p:sp>
      <p:sp>
        <p:nvSpPr>
          <p:cNvPr id="22" name="Right Arrow 21"/>
          <p:cNvSpPr/>
          <p:nvPr/>
        </p:nvSpPr>
        <p:spPr>
          <a:xfrm>
            <a:off x="6327085" y="4137654"/>
            <a:ext cx="640079" cy="143693"/>
          </a:xfrm>
          <a:prstGeom prst="rightArrow">
            <a:avLst/>
          </a:prstGeom>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N" dirty="0"/>
          </a:p>
        </p:txBody>
      </p:sp>
      <p:sp>
        <p:nvSpPr>
          <p:cNvPr id="23" name="Flowchart: Alternate Process 22"/>
          <p:cNvSpPr/>
          <p:nvPr/>
        </p:nvSpPr>
        <p:spPr>
          <a:xfrm>
            <a:off x="6967164" y="3690251"/>
            <a:ext cx="1972490" cy="1038497"/>
          </a:xfrm>
          <a:prstGeom prst="flowChartAlternateProcess">
            <a:avLst/>
          </a:prstGeom>
          <a:solidFill>
            <a:schemeClr val="bg1"/>
          </a:solidFill>
          <a:ln>
            <a:solidFill>
              <a:schemeClr val="tx1"/>
            </a:solidFill>
          </a:ln>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IN" dirty="0" smtClean="0"/>
          </a:p>
          <a:p>
            <a:r>
              <a:rPr lang="en-IN" dirty="0">
                <a:latin typeface="Times New Roman" panose="02020603050405020304" pitchFamily="18" charset="0"/>
                <a:cs typeface="Times New Roman" panose="02020603050405020304" pitchFamily="18" charset="0"/>
              </a:rPr>
              <a:t>Submitting the </a:t>
            </a:r>
            <a:r>
              <a:rPr lang="en-IN" dirty="0" smtClean="0">
                <a:latin typeface="Times New Roman" panose="02020603050405020304" pitchFamily="18" charset="0"/>
                <a:cs typeface="Times New Roman" panose="02020603050405020304" pitchFamily="18" charset="0"/>
              </a:rPr>
              <a:t>updated database </a:t>
            </a:r>
            <a:r>
              <a:rPr lang="en-IN" dirty="0">
                <a:latin typeface="Times New Roman" panose="02020603050405020304" pitchFamily="18" charset="0"/>
                <a:cs typeface="Times New Roman" panose="02020603050405020304" pitchFamily="18" charset="0"/>
              </a:rPr>
              <a:t>to the manager.</a:t>
            </a:r>
          </a:p>
          <a:p>
            <a:pPr algn="ctr"/>
            <a:endParaRPr lang="en-IN" dirty="0"/>
          </a:p>
        </p:txBody>
      </p:sp>
    </p:spTree>
    <p:extLst>
      <p:ext uri="{BB962C8B-B14F-4D97-AF65-F5344CB8AC3E}">
        <p14:creationId xmlns:p14="http://schemas.microsoft.com/office/powerpoint/2010/main" val="8592644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orizontal Scroll 4"/>
          <p:cNvSpPr/>
          <p:nvPr/>
        </p:nvSpPr>
        <p:spPr>
          <a:xfrm>
            <a:off x="4564463" y="-27936"/>
            <a:ext cx="3271837" cy="1186679"/>
          </a:xfrm>
          <a:prstGeom prst="horizontalScroll">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extBox 1"/>
          <p:cNvSpPr txBox="1"/>
          <p:nvPr/>
        </p:nvSpPr>
        <p:spPr>
          <a:xfrm>
            <a:off x="4776027" y="334570"/>
            <a:ext cx="2848707" cy="461665"/>
          </a:xfrm>
          <a:prstGeom prst="rect">
            <a:avLst/>
          </a:prstGeom>
          <a:noFill/>
          <a:ln>
            <a:noFill/>
          </a:ln>
          <a:effectLst/>
        </p:spPr>
        <p:txBody>
          <a:bodyPr wrap="square" rtlCol="0">
            <a:spAutoFit/>
          </a:bodyPr>
          <a:lstStyle/>
          <a:p>
            <a:pPr algn="ctr"/>
            <a:r>
              <a:rPr lang="en-IN" sz="2400" b="1" u="sng" dirty="0" smtClean="0">
                <a:solidFill>
                  <a:schemeClr val="bg1"/>
                </a:solidFill>
                <a:latin typeface="Times New Roman" panose="02020603050405020304" pitchFamily="18" charset="0"/>
                <a:cs typeface="Times New Roman" panose="02020603050405020304" pitchFamily="18" charset="0"/>
              </a:rPr>
              <a:t>Data Presentation</a:t>
            </a:r>
            <a:endParaRPr lang="en-IN" sz="2400" b="1" u="sng" dirty="0">
              <a:solidFill>
                <a:schemeClr val="bg1"/>
              </a:solidFill>
              <a:latin typeface="Times New Roman" panose="02020603050405020304" pitchFamily="18" charset="0"/>
              <a:cs typeface="Times New Roman" panose="02020603050405020304" pitchFamily="18" charset="0"/>
            </a:endParaRPr>
          </a:p>
        </p:txBody>
      </p:sp>
      <p:pic>
        <p:nvPicPr>
          <p:cNvPr id="9" name="Picture 8"/>
          <p:cNvPicPr>
            <a:picLocks noChangeAspect="1"/>
          </p:cNvPicPr>
          <p:nvPr/>
        </p:nvPicPr>
        <p:blipFill>
          <a:blip r:embed="rId2"/>
          <a:stretch>
            <a:fillRect/>
          </a:stretch>
        </p:blipFill>
        <p:spPr>
          <a:xfrm>
            <a:off x="0" y="1515292"/>
            <a:ext cx="12190599" cy="3961720"/>
          </a:xfrm>
          <a:prstGeom prst="rect">
            <a:avLst/>
          </a:prstGeom>
          <a:ln>
            <a:solidFill>
              <a:schemeClr val="tx1"/>
            </a:solidFill>
          </a:ln>
          <a:effectLst/>
        </p:spPr>
      </p:pic>
      <p:sp>
        <p:nvSpPr>
          <p:cNvPr id="4" name="TextBox 3"/>
          <p:cNvSpPr txBox="1"/>
          <p:nvPr/>
        </p:nvSpPr>
        <p:spPr>
          <a:xfrm>
            <a:off x="3122023" y="5776046"/>
            <a:ext cx="5825030" cy="400110"/>
          </a:xfrm>
          <a:prstGeom prst="rect">
            <a:avLst/>
          </a:prstGeom>
          <a:noFill/>
          <a:ln>
            <a:noFill/>
          </a:ln>
          <a:effectLst/>
        </p:spPr>
        <p:txBody>
          <a:bodyPr wrap="square" rtlCol="0">
            <a:spAutoFit/>
          </a:bodyPr>
          <a:lstStyle/>
          <a:p>
            <a:pPr algn="just"/>
            <a:r>
              <a:rPr lang="en-IN" sz="2000" b="1" dirty="0" smtClean="0">
                <a:latin typeface="Times New Roman" panose="02020603050405020304" pitchFamily="18" charset="0"/>
                <a:cs typeface="Times New Roman" panose="02020603050405020304" pitchFamily="18" charset="0"/>
              </a:rPr>
              <a:t>Snapshot of the Pre Offer Documentation Database</a:t>
            </a:r>
            <a:endParaRPr lang="en-IN"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745927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orizontal Scroll 4"/>
          <p:cNvSpPr/>
          <p:nvPr/>
        </p:nvSpPr>
        <p:spPr>
          <a:xfrm>
            <a:off x="4651823" y="0"/>
            <a:ext cx="3015070" cy="709789"/>
          </a:xfrm>
          <a:prstGeom prst="horizontalScroll">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aphicFrame>
        <p:nvGraphicFramePr>
          <p:cNvPr id="3" name="Chart 2"/>
          <p:cNvGraphicFramePr/>
          <p:nvPr>
            <p:extLst>
              <p:ext uri="{D42A27DB-BD31-4B8C-83A1-F6EECF244321}">
                <p14:modId xmlns:p14="http://schemas.microsoft.com/office/powerpoint/2010/main" val="2748004626"/>
              </p:ext>
            </p:extLst>
          </p:nvPr>
        </p:nvGraphicFramePr>
        <p:xfrm>
          <a:off x="413658" y="816148"/>
          <a:ext cx="4458788" cy="2566852"/>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69819" y="3444575"/>
            <a:ext cx="5049296" cy="307777"/>
          </a:xfrm>
          <a:prstGeom prst="rect">
            <a:avLst/>
          </a:prstGeom>
          <a:noFill/>
          <a:ln>
            <a:noFill/>
          </a:ln>
          <a:effectLst/>
        </p:spPr>
        <p:txBody>
          <a:bodyPr wrap="square" rtlCol="0">
            <a:spAutoFit/>
          </a:bodyPr>
          <a:lstStyle/>
          <a:p>
            <a:r>
              <a:rPr lang="en-IN" sz="1400" b="1" dirty="0">
                <a:latin typeface="Times New Roman" panose="02020603050405020304" pitchFamily="18" charset="0"/>
                <a:cs typeface="Times New Roman" panose="02020603050405020304" pitchFamily="18" charset="0"/>
              </a:rPr>
              <a:t>Graphical Representation of Document Query: 10th Mark sheet</a:t>
            </a:r>
          </a:p>
        </p:txBody>
      </p:sp>
      <p:sp>
        <p:nvSpPr>
          <p:cNvPr id="7" name="TextBox 6"/>
          <p:cNvSpPr txBox="1"/>
          <p:nvPr/>
        </p:nvSpPr>
        <p:spPr>
          <a:xfrm>
            <a:off x="6044835" y="3428498"/>
            <a:ext cx="5860804" cy="307777"/>
          </a:xfrm>
          <a:prstGeom prst="rect">
            <a:avLst/>
          </a:prstGeom>
          <a:noFill/>
          <a:ln>
            <a:noFill/>
          </a:ln>
          <a:effectLst/>
        </p:spPr>
        <p:txBody>
          <a:bodyPr wrap="square" rtlCol="0">
            <a:spAutoFit/>
          </a:bodyPr>
          <a:lstStyle/>
          <a:p>
            <a:r>
              <a:rPr lang="en-IN" sz="1400" b="1" dirty="0">
                <a:latin typeface="Times New Roman" panose="02020603050405020304" pitchFamily="18" charset="0"/>
                <a:cs typeface="Times New Roman" panose="02020603050405020304" pitchFamily="18" charset="0"/>
              </a:rPr>
              <a:t>Graphical Representation of Query Reason of Document: 10th Mark sheet</a:t>
            </a:r>
          </a:p>
        </p:txBody>
      </p:sp>
      <p:pic>
        <p:nvPicPr>
          <p:cNvPr id="8" name="Picture 7"/>
          <p:cNvPicPr>
            <a:picLocks noChangeAspect="1"/>
          </p:cNvPicPr>
          <p:nvPr/>
        </p:nvPicPr>
        <p:blipFill>
          <a:blip r:embed="rId3"/>
          <a:stretch>
            <a:fillRect/>
          </a:stretch>
        </p:blipFill>
        <p:spPr>
          <a:xfrm>
            <a:off x="413658" y="3789891"/>
            <a:ext cx="4458788" cy="2518519"/>
          </a:xfrm>
          <a:prstGeom prst="rect">
            <a:avLst/>
          </a:prstGeom>
          <a:solidFill>
            <a:schemeClr val="bg1"/>
          </a:solidFill>
          <a:ln>
            <a:solidFill>
              <a:schemeClr val="tx1"/>
            </a:solidFill>
          </a:ln>
          <a:effectLst/>
        </p:spPr>
      </p:pic>
      <p:sp>
        <p:nvSpPr>
          <p:cNvPr id="9" name="TextBox 8"/>
          <p:cNvSpPr txBox="1"/>
          <p:nvPr/>
        </p:nvSpPr>
        <p:spPr>
          <a:xfrm>
            <a:off x="156754" y="6465480"/>
            <a:ext cx="5062361" cy="307777"/>
          </a:xfrm>
          <a:prstGeom prst="rect">
            <a:avLst/>
          </a:prstGeom>
          <a:noFill/>
          <a:ln>
            <a:noFill/>
          </a:ln>
          <a:effectLst/>
        </p:spPr>
        <p:txBody>
          <a:bodyPr wrap="square" rtlCol="0">
            <a:spAutoFit/>
          </a:bodyPr>
          <a:lstStyle/>
          <a:p>
            <a:r>
              <a:rPr lang="en-IN" sz="1400" b="1" dirty="0">
                <a:latin typeface="Times New Roman" panose="02020603050405020304" pitchFamily="18" charset="0"/>
                <a:cs typeface="Times New Roman" panose="02020603050405020304" pitchFamily="18" charset="0"/>
              </a:rPr>
              <a:t>Graphical Representation of Document Query: </a:t>
            </a:r>
            <a:r>
              <a:rPr lang="en-IN" sz="1400" b="1" dirty="0" smtClean="0">
                <a:latin typeface="Times New Roman" panose="02020603050405020304" pitchFamily="18" charset="0"/>
                <a:cs typeface="Times New Roman" panose="02020603050405020304" pitchFamily="18" charset="0"/>
              </a:rPr>
              <a:t>12th </a:t>
            </a:r>
            <a:r>
              <a:rPr lang="en-IN" sz="1400" b="1" dirty="0">
                <a:latin typeface="Times New Roman" panose="02020603050405020304" pitchFamily="18" charset="0"/>
                <a:cs typeface="Times New Roman" panose="02020603050405020304" pitchFamily="18" charset="0"/>
              </a:rPr>
              <a:t>Mark sheet</a:t>
            </a:r>
          </a:p>
        </p:txBody>
      </p:sp>
      <p:sp>
        <p:nvSpPr>
          <p:cNvPr id="11" name="TextBox 10"/>
          <p:cNvSpPr txBox="1"/>
          <p:nvPr/>
        </p:nvSpPr>
        <p:spPr>
          <a:xfrm>
            <a:off x="6044835" y="6454984"/>
            <a:ext cx="5838091" cy="307777"/>
          </a:xfrm>
          <a:prstGeom prst="rect">
            <a:avLst/>
          </a:prstGeom>
          <a:noFill/>
          <a:ln>
            <a:noFill/>
          </a:ln>
          <a:effectLst/>
        </p:spPr>
        <p:txBody>
          <a:bodyPr wrap="square" rtlCol="0">
            <a:spAutoFit/>
          </a:bodyPr>
          <a:lstStyle/>
          <a:p>
            <a:r>
              <a:rPr lang="en-IN" sz="1400" b="1" dirty="0">
                <a:latin typeface="Times New Roman" panose="02020603050405020304" pitchFamily="18" charset="0"/>
                <a:cs typeface="Times New Roman" panose="02020603050405020304" pitchFamily="18" charset="0"/>
              </a:rPr>
              <a:t>Graphical Representation of Query Reason of Document: </a:t>
            </a:r>
            <a:r>
              <a:rPr lang="en-IN" sz="1400" b="1" dirty="0" smtClean="0">
                <a:latin typeface="Times New Roman" panose="02020603050405020304" pitchFamily="18" charset="0"/>
                <a:cs typeface="Times New Roman" panose="02020603050405020304" pitchFamily="18" charset="0"/>
              </a:rPr>
              <a:t>12th </a:t>
            </a:r>
            <a:r>
              <a:rPr lang="en-IN" sz="1400" b="1" dirty="0">
                <a:latin typeface="Times New Roman" panose="02020603050405020304" pitchFamily="18" charset="0"/>
                <a:cs typeface="Times New Roman" panose="02020603050405020304" pitchFamily="18" charset="0"/>
              </a:rPr>
              <a:t>Mark sheet</a:t>
            </a:r>
          </a:p>
        </p:txBody>
      </p:sp>
      <p:pic>
        <p:nvPicPr>
          <p:cNvPr id="12" name="Picture 11"/>
          <p:cNvPicPr>
            <a:picLocks noChangeAspect="1"/>
          </p:cNvPicPr>
          <p:nvPr/>
        </p:nvPicPr>
        <p:blipFill>
          <a:blip r:embed="rId4"/>
          <a:stretch>
            <a:fillRect/>
          </a:stretch>
        </p:blipFill>
        <p:spPr>
          <a:xfrm>
            <a:off x="6174902" y="1256189"/>
            <a:ext cx="5730737" cy="1700931"/>
          </a:xfrm>
          <a:prstGeom prst="rect">
            <a:avLst/>
          </a:prstGeom>
          <a:solidFill>
            <a:schemeClr val="bg1"/>
          </a:solidFill>
          <a:ln>
            <a:solidFill>
              <a:schemeClr val="tx1"/>
            </a:solidFill>
          </a:ln>
          <a:effectLst/>
        </p:spPr>
      </p:pic>
      <p:pic>
        <p:nvPicPr>
          <p:cNvPr id="13" name="Picture 12"/>
          <p:cNvPicPr>
            <a:picLocks noChangeAspect="1"/>
          </p:cNvPicPr>
          <p:nvPr/>
        </p:nvPicPr>
        <p:blipFill>
          <a:blip r:embed="rId5"/>
          <a:stretch>
            <a:fillRect/>
          </a:stretch>
        </p:blipFill>
        <p:spPr>
          <a:xfrm>
            <a:off x="6174902" y="4046103"/>
            <a:ext cx="5730737" cy="2152075"/>
          </a:xfrm>
          <a:prstGeom prst="rect">
            <a:avLst/>
          </a:prstGeom>
          <a:solidFill>
            <a:schemeClr val="bg1"/>
          </a:solidFill>
          <a:ln>
            <a:solidFill>
              <a:schemeClr val="tx1"/>
            </a:solidFill>
          </a:ln>
          <a:effectLst/>
        </p:spPr>
      </p:pic>
      <p:sp>
        <p:nvSpPr>
          <p:cNvPr id="16" name="TextBox 15"/>
          <p:cNvSpPr txBox="1"/>
          <p:nvPr/>
        </p:nvSpPr>
        <p:spPr>
          <a:xfrm>
            <a:off x="4651823" y="113937"/>
            <a:ext cx="2989889" cy="461665"/>
          </a:xfrm>
          <a:prstGeom prst="rect">
            <a:avLst/>
          </a:prstGeom>
          <a:noFill/>
          <a:ln>
            <a:solidFill>
              <a:schemeClr val="tx1"/>
            </a:solidFill>
          </a:ln>
          <a:effectLst/>
        </p:spPr>
        <p:txBody>
          <a:bodyPr wrap="square" rtlCol="0">
            <a:spAutoFit/>
          </a:bodyPr>
          <a:lstStyle/>
          <a:p>
            <a:pPr algn="ctr"/>
            <a:r>
              <a:rPr lang="en-IN" sz="2400" b="1" u="sng" dirty="0" smtClean="0">
                <a:solidFill>
                  <a:schemeClr val="bg1"/>
                </a:solidFill>
                <a:latin typeface="Times New Roman" panose="02020603050405020304" pitchFamily="18" charset="0"/>
                <a:cs typeface="Times New Roman" panose="02020603050405020304" pitchFamily="18" charset="0"/>
              </a:rPr>
              <a:t>Data Presentation</a:t>
            </a:r>
            <a:endParaRPr lang="en-IN" sz="2400" b="1" u="sng" dirty="0">
              <a:solidFill>
                <a:schemeClr val="bg1"/>
              </a:solidFill>
              <a:latin typeface="Times New Roman" panose="02020603050405020304" pitchFamily="18" charset="0"/>
              <a:cs typeface="Times New Roman" panose="02020603050405020304" pitchFamily="18" charset="0"/>
            </a:endParaRPr>
          </a:p>
        </p:txBody>
      </p:sp>
      <p:sp>
        <p:nvSpPr>
          <p:cNvPr id="6" name="Right Arrow 5"/>
          <p:cNvSpPr/>
          <p:nvPr/>
        </p:nvSpPr>
        <p:spPr>
          <a:xfrm>
            <a:off x="5061576" y="1913206"/>
            <a:ext cx="924195" cy="633046"/>
          </a:xfrm>
          <a:prstGeom prst="rightArrow">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7" name="Right Arrow 16"/>
          <p:cNvSpPr/>
          <p:nvPr/>
        </p:nvSpPr>
        <p:spPr>
          <a:xfrm>
            <a:off x="5061575" y="4732627"/>
            <a:ext cx="924195" cy="633046"/>
          </a:xfrm>
          <a:prstGeom prst="rightArrow">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6564168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Horizontal Scroll 13"/>
          <p:cNvSpPr/>
          <p:nvPr/>
        </p:nvSpPr>
        <p:spPr>
          <a:xfrm>
            <a:off x="4651823" y="0"/>
            <a:ext cx="3015070" cy="709789"/>
          </a:xfrm>
          <a:prstGeom prst="horizontalScroll">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3" name="Picture 2"/>
          <p:cNvPicPr>
            <a:picLocks noChangeAspect="1"/>
          </p:cNvPicPr>
          <p:nvPr/>
        </p:nvPicPr>
        <p:blipFill>
          <a:blip r:embed="rId2"/>
          <a:stretch>
            <a:fillRect/>
          </a:stretch>
        </p:blipFill>
        <p:spPr>
          <a:xfrm>
            <a:off x="387334" y="727145"/>
            <a:ext cx="4471888" cy="2683133"/>
          </a:xfrm>
          <a:prstGeom prst="rect">
            <a:avLst/>
          </a:prstGeom>
          <a:noFill/>
          <a:ln>
            <a:solidFill>
              <a:schemeClr val="tx1"/>
            </a:solidFill>
          </a:ln>
          <a:effectLst/>
        </p:spPr>
      </p:pic>
      <p:sp>
        <p:nvSpPr>
          <p:cNvPr id="4" name="TextBox 3"/>
          <p:cNvSpPr txBox="1"/>
          <p:nvPr/>
        </p:nvSpPr>
        <p:spPr>
          <a:xfrm>
            <a:off x="0" y="3462002"/>
            <a:ext cx="5747881" cy="307777"/>
          </a:xfrm>
          <a:prstGeom prst="rect">
            <a:avLst/>
          </a:prstGeom>
          <a:noFill/>
          <a:ln>
            <a:noFill/>
          </a:ln>
          <a:effectLst/>
        </p:spPr>
        <p:txBody>
          <a:bodyPr wrap="square" rtlCol="0">
            <a:spAutoFit/>
          </a:bodyPr>
          <a:lstStyle/>
          <a:p>
            <a:r>
              <a:rPr lang="en-IN" sz="1400" b="1" dirty="0" smtClean="0">
                <a:latin typeface="Times New Roman" panose="02020603050405020304" pitchFamily="18" charset="0"/>
                <a:cs typeface="Times New Roman" panose="02020603050405020304" pitchFamily="18" charset="0"/>
              </a:rPr>
              <a:t>Graphical </a:t>
            </a:r>
            <a:r>
              <a:rPr lang="en-IN" sz="1400" b="1" dirty="0">
                <a:latin typeface="Times New Roman" panose="02020603050405020304" pitchFamily="18" charset="0"/>
                <a:cs typeface="Times New Roman" panose="02020603050405020304" pitchFamily="18" charset="0"/>
              </a:rPr>
              <a:t>Representation of Document Query: Graduation Mark sheet</a:t>
            </a:r>
          </a:p>
        </p:txBody>
      </p:sp>
      <p:sp>
        <p:nvSpPr>
          <p:cNvPr id="6" name="TextBox 5"/>
          <p:cNvSpPr txBox="1"/>
          <p:nvPr/>
        </p:nvSpPr>
        <p:spPr>
          <a:xfrm>
            <a:off x="5725883" y="3454649"/>
            <a:ext cx="6466116" cy="307777"/>
          </a:xfrm>
          <a:prstGeom prst="rect">
            <a:avLst/>
          </a:prstGeom>
          <a:noFill/>
          <a:ln>
            <a:noFill/>
          </a:ln>
          <a:effectLst/>
        </p:spPr>
        <p:txBody>
          <a:bodyPr wrap="square" rtlCol="0">
            <a:spAutoFit/>
          </a:bodyPr>
          <a:lstStyle/>
          <a:p>
            <a:r>
              <a:rPr lang="en-IN" sz="1400" b="1" dirty="0">
                <a:latin typeface="Times New Roman" panose="02020603050405020304" pitchFamily="18" charset="0"/>
                <a:cs typeface="Times New Roman" panose="02020603050405020304" pitchFamily="18" charset="0"/>
              </a:rPr>
              <a:t>Graphical Representation of Query Reason of Document: Graduation Mark sheet</a:t>
            </a:r>
          </a:p>
        </p:txBody>
      </p:sp>
      <p:pic>
        <p:nvPicPr>
          <p:cNvPr id="7" name="Picture 6"/>
          <p:cNvPicPr>
            <a:picLocks noChangeAspect="1"/>
          </p:cNvPicPr>
          <p:nvPr/>
        </p:nvPicPr>
        <p:blipFill>
          <a:blip r:embed="rId3"/>
          <a:stretch>
            <a:fillRect/>
          </a:stretch>
        </p:blipFill>
        <p:spPr>
          <a:xfrm>
            <a:off x="387334" y="3804606"/>
            <a:ext cx="4471888" cy="2683133"/>
          </a:xfrm>
          <a:prstGeom prst="rect">
            <a:avLst/>
          </a:prstGeom>
          <a:noFill/>
          <a:ln>
            <a:solidFill>
              <a:schemeClr val="tx1"/>
            </a:solidFill>
          </a:ln>
          <a:effectLst/>
        </p:spPr>
      </p:pic>
      <p:sp>
        <p:nvSpPr>
          <p:cNvPr id="8" name="TextBox 7"/>
          <p:cNvSpPr txBox="1"/>
          <p:nvPr/>
        </p:nvSpPr>
        <p:spPr>
          <a:xfrm>
            <a:off x="340548" y="6478626"/>
            <a:ext cx="4572396" cy="307777"/>
          </a:xfrm>
          <a:prstGeom prst="rect">
            <a:avLst/>
          </a:prstGeom>
          <a:noFill/>
          <a:ln>
            <a:noFill/>
          </a:ln>
          <a:effectLst/>
        </p:spPr>
        <p:txBody>
          <a:bodyPr wrap="square" rtlCol="0">
            <a:spAutoFit/>
          </a:bodyPr>
          <a:lstStyle/>
          <a:p>
            <a:r>
              <a:rPr lang="en-IN" sz="1400" b="1" dirty="0" smtClean="0">
                <a:latin typeface="Times New Roman" panose="02020603050405020304" pitchFamily="18" charset="0"/>
                <a:cs typeface="Times New Roman" panose="02020603050405020304" pitchFamily="18" charset="0"/>
              </a:rPr>
              <a:t>Graphical </a:t>
            </a:r>
            <a:r>
              <a:rPr lang="en-IN" sz="1400" b="1" dirty="0">
                <a:latin typeface="Times New Roman" panose="02020603050405020304" pitchFamily="18" charset="0"/>
                <a:cs typeface="Times New Roman" panose="02020603050405020304" pitchFamily="18" charset="0"/>
              </a:rPr>
              <a:t>Representation of Document Query: </a:t>
            </a:r>
            <a:r>
              <a:rPr lang="en-IN" sz="1400" b="1" dirty="0" smtClean="0">
                <a:latin typeface="Times New Roman" panose="02020603050405020304" pitchFamily="18" charset="0"/>
                <a:cs typeface="Times New Roman" panose="02020603050405020304" pitchFamily="18" charset="0"/>
              </a:rPr>
              <a:t>E Aadhar</a:t>
            </a:r>
            <a:endParaRPr lang="en-IN" sz="1400" b="1" dirty="0">
              <a:latin typeface="Times New Roman" panose="02020603050405020304" pitchFamily="18" charset="0"/>
              <a:cs typeface="Times New Roman" panose="02020603050405020304" pitchFamily="18" charset="0"/>
            </a:endParaRPr>
          </a:p>
        </p:txBody>
      </p:sp>
      <p:pic>
        <p:nvPicPr>
          <p:cNvPr id="10" name="Picture 9"/>
          <p:cNvPicPr>
            <a:picLocks noChangeAspect="1"/>
          </p:cNvPicPr>
          <p:nvPr/>
        </p:nvPicPr>
        <p:blipFill>
          <a:blip r:embed="rId4"/>
          <a:stretch>
            <a:fillRect/>
          </a:stretch>
        </p:blipFill>
        <p:spPr>
          <a:xfrm>
            <a:off x="6093573" y="1011237"/>
            <a:ext cx="5730737" cy="2353260"/>
          </a:xfrm>
          <a:prstGeom prst="rect">
            <a:avLst/>
          </a:prstGeom>
          <a:noFill/>
          <a:ln>
            <a:solidFill>
              <a:schemeClr val="tx1"/>
            </a:solidFill>
          </a:ln>
          <a:effectLst/>
        </p:spPr>
      </p:pic>
      <p:graphicFrame>
        <p:nvGraphicFramePr>
          <p:cNvPr id="11" name="Chart 10"/>
          <p:cNvGraphicFramePr/>
          <p:nvPr>
            <p:extLst>
              <p:ext uri="{D42A27DB-BD31-4B8C-83A1-F6EECF244321}">
                <p14:modId xmlns:p14="http://schemas.microsoft.com/office/powerpoint/2010/main" val="3394727819"/>
              </p:ext>
            </p:extLst>
          </p:nvPr>
        </p:nvGraphicFramePr>
        <p:xfrm>
          <a:off x="6093573" y="4246894"/>
          <a:ext cx="5731510" cy="1984375"/>
        </p:xfrm>
        <a:graphic>
          <a:graphicData uri="http://schemas.openxmlformats.org/drawingml/2006/chart">
            <c:chart xmlns:c="http://schemas.openxmlformats.org/drawingml/2006/chart" xmlns:r="http://schemas.openxmlformats.org/officeDocument/2006/relationships" r:id="rId5"/>
          </a:graphicData>
        </a:graphic>
      </p:graphicFrame>
      <p:sp>
        <p:nvSpPr>
          <p:cNvPr id="12" name="TextBox 11"/>
          <p:cNvSpPr txBox="1"/>
          <p:nvPr/>
        </p:nvSpPr>
        <p:spPr>
          <a:xfrm>
            <a:off x="6159637" y="6413392"/>
            <a:ext cx="5598608" cy="307777"/>
          </a:xfrm>
          <a:prstGeom prst="rect">
            <a:avLst/>
          </a:prstGeom>
          <a:noFill/>
          <a:ln>
            <a:noFill/>
          </a:ln>
          <a:effectLst/>
        </p:spPr>
        <p:txBody>
          <a:bodyPr wrap="square" rtlCol="0">
            <a:spAutoFit/>
          </a:bodyPr>
          <a:lstStyle/>
          <a:p>
            <a:r>
              <a:rPr lang="en-IN" sz="1400" b="1" dirty="0">
                <a:latin typeface="Times New Roman" panose="02020603050405020304" pitchFamily="18" charset="0"/>
                <a:cs typeface="Times New Roman" panose="02020603050405020304" pitchFamily="18" charset="0"/>
              </a:rPr>
              <a:t>Graphical Representation of Query Reason of Document: </a:t>
            </a:r>
            <a:r>
              <a:rPr lang="en-IN" sz="1400" b="1" dirty="0" smtClean="0">
                <a:latin typeface="Times New Roman" panose="02020603050405020304" pitchFamily="18" charset="0"/>
                <a:cs typeface="Times New Roman" panose="02020603050405020304" pitchFamily="18" charset="0"/>
              </a:rPr>
              <a:t>E Aadhar</a:t>
            </a:r>
            <a:endParaRPr lang="en-IN" sz="1400" b="1" dirty="0">
              <a:latin typeface="Times New Roman" panose="02020603050405020304" pitchFamily="18" charset="0"/>
              <a:cs typeface="Times New Roman" panose="02020603050405020304" pitchFamily="18" charset="0"/>
            </a:endParaRPr>
          </a:p>
        </p:txBody>
      </p:sp>
      <p:sp>
        <p:nvSpPr>
          <p:cNvPr id="13" name="TextBox 12"/>
          <p:cNvSpPr txBox="1"/>
          <p:nvPr/>
        </p:nvSpPr>
        <p:spPr>
          <a:xfrm>
            <a:off x="4651823" y="113937"/>
            <a:ext cx="2989889" cy="461665"/>
          </a:xfrm>
          <a:prstGeom prst="rect">
            <a:avLst/>
          </a:prstGeom>
          <a:noFill/>
          <a:ln>
            <a:noFill/>
          </a:ln>
          <a:effectLst/>
        </p:spPr>
        <p:txBody>
          <a:bodyPr wrap="square" rtlCol="0">
            <a:spAutoFit/>
          </a:bodyPr>
          <a:lstStyle/>
          <a:p>
            <a:pPr algn="ctr"/>
            <a:r>
              <a:rPr lang="en-IN" sz="2400" b="1" u="sng" dirty="0" smtClean="0">
                <a:solidFill>
                  <a:schemeClr val="bg1"/>
                </a:solidFill>
                <a:latin typeface="Times New Roman" panose="02020603050405020304" pitchFamily="18" charset="0"/>
                <a:cs typeface="Times New Roman" panose="02020603050405020304" pitchFamily="18" charset="0"/>
              </a:rPr>
              <a:t>Data Presentation</a:t>
            </a:r>
            <a:endParaRPr lang="en-IN" sz="2400" b="1" u="sng" dirty="0">
              <a:solidFill>
                <a:schemeClr val="bg1"/>
              </a:solidFill>
              <a:latin typeface="Times New Roman" panose="02020603050405020304" pitchFamily="18" charset="0"/>
              <a:cs typeface="Times New Roman" panose="02020603050405020304" pitchFamily="18" charset="0"/>
            </a:endParaRPr>
          </a:p>
        </p:txBody>
      </p:sp>
      <p:sp>
        <p:nvSpPr>
          <p:cNvPr id="15" name="Right Arrow 14"/>
          <p:cNvSpPr/>
          <p:nvPr/>
        </p:nvSpPr>
        <p:spPr>
          <a:xfrm>
            <a:off x="5002375" y="1871344"/>
            <a:ext cx="924195" cy="633046"/>
          </a:xfrm>
          <a:prstGeom prst="rightArrow">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6" name="Right Arrow 15"/>
          <p:cNvSpPr/>
          <p:nvPr/>
        </p:nvSpPr>
        <p:spPr>
          <a:xfrm>
            <a:off x="5014300" y="4922558"/>
            <a:ext cx="924195" cy="633046"/>
          </a:xfrm>
          <a:prstGeom prst="rightArrow">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21886773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Horizontal Scroll 12"/>
          <p:cNvSpPr/>
          <p:nvPr/>
        </p:nvSpPr>
        <p:spPr>
          <a:xfrm>
            <a:off x="4651823" y="0"/>
            <a:ext cx="3015070" cy="709789"/>
          </a:xfrm>
          <a:prstGeom prst="horizontalScroll">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3" name="Picture 2"/>
          <p:cNvPicPr>
            <a:picLocks noChangeAspect="1"/>
          </p:cNvPicPr>
          <p:nvPr/>
        </p:nvPicPr>
        <p:blipFill>
          <a:blip r:embed="rId2"/>
          <a:stretch>
            <a:fillRect/>
          </a:stretch>
        </p:blipFill>
        <p:spPr>
          <a:xfrm>
            <a:off x="308957" y="816148"/>
            <a:ext cx="4572396" cy="2743438"/>
          </a:xfrm>
          <a:prstGeom prst="rect">
            <a:avLst/>
          </a:prstGeom>
          <a:noFill/>
          <a:ln>
            <a:solidFill>
              <a:schemeClr val="tx1"/>
            </a:solidFill>
          </a:ln>
          <a:effectLst/>
        </p:spPr>
      </p:pic>
      <p:sp>
        <p:nvSpPr>
          <p:cNvPr id="4" name="TextBox 3"/>
          <p:cNvSpPr txBox="1"/>
          <p:nvPr/>
        </p:nvSpPr>
        <p:spPr>
          <a:xfrm>
            <a:off x="227260" y="3587152"/>
            <a:ext cx="4735790" cy="307777"/>
          </a:xfrm>
          <a:prstGeom prst="rect">
            <a:avLst/>
          </a:prstGeom>
          <a:noFill/>
          <a:ln>
            <a:noFill/>
          </a:ln>
          <a:effectLst/>
        </p:spPr>
        <p:txBody>
          <a:bodyPr wrap="square" rtlCol="0">
            <a:spAutoFit/>
          </a:bodyPr>
          <a:lstStyle/>
          <a:p>
            <a:r>
              <a:rPr lang="en-IN" sz="1400" b="1" dirty="0" smtClean="0">
                <a:latin typeface="Times New Roman" panose="02020603050405020304" pitchFamily="18" charset="0"/>
                <a:cs typeface="Times New Roman" panose="02020603050405020304" pitchFamily="18" charset="0"/>
              </a:rPr>
              <a:t>Graphical </a:t>
            </a:r>
            <a:r>
              <a:rPr lang="en-IN" sz="1400" b="1" dirty="0">
                <a:latin typeface="Times New Roman" panose="02020603050405020304" pitchFamily="18" charset="0"/>
                <a:cs typeface="Times New Roman" panose="02020603050405020304" pitchFamily="18" charset="0"/>
              </a:rPr>
              <a:t>Representation of Document </a:t>
            </a:r>
            <a:r>
              <a:rPr lang="en-IN" sz="1400" b="1" dirty="0" smtClean="0">
                <a:latin typeface="Times New Roman" panose="02020603050405020304" pitchFamily="18" charset="0"/>
                <a:cs typeface="Times New Roman" panose="02020603050405020304" pitchFamily="18" charset="0"/>
              </a:rPr>
              <a:t>Query: Offer Letter</a:t>
            </a:r>
            <a:endParaRPr lang="en-IN" sz="1400" b="1" dirty="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3"/>
          <a:stretch>
            <a:fillRect/>
          </a:stretch>
        </p:blipFill>
        <p:spPr>
          <a:xfrm>
            <a:off x="6159358" y="1145360"/>
            <a:ext cx="5730737" cy="2085013"/>
          </a:xfrm>
          <a:prstGeom prst="rect">
            <a:avLst/>
          </a:prstGeom>
          <a:noFill/>
          <a:ln>
            <a:solidFill>
              <a:schemeClr val="tx1"/>
            </a:solidFill>
          </a:ln>
          <a:effectLst/>
        </p:spPr>
      </p:pic>
      <p:sp>
        <p:nvSpPr>
          <p:cNvPr id="6" name="TextBox 5"/>
          <p:cNvSpPr txBox="1"/>
          <p:nvPr/>
        </p:nvSpPr>
        <p:spPr>
          <a:xfrm>
            <a:off x="6233543" y="3297391"/>
            <a:ext cx="5582365" cy="307777"/>
          </a:xfrm>
          <a:prstGeom prst="rect">
            <a:avLst/>
          </a:prstGeom>
          <a:noFill/>
          <a:ln>
            <a:noFill/>
          </a:ln>
          <a:effectLst/>
        </p:spPr>
        <p:txBody>
          <a:bodyPr wrap="square" rtlCol="0">
            <a:spAutoFit/>
          </a:bodyPr>
          <a:lstStyle/>
          <a:p>
            <a:r>
              <a:rPr lang="en-IN" sz="1400" b="1" dirty="0">
                <a:latin typeface="Times New Roman" panose="02020603050405020304" pitchFamily="18" charset="0"/>
                <a:cs typeface="Times New Roman" panose="02020603050405020304" pitchFamily="18" charset="0"/>
              </a:rPr>
              <a:t>Graphical Representation of Query Reason of Document: </a:t>
            </a:r>
            <a:r>
              <a:rPr lang="en-IN" sz="1400" b="1" dirty="0" smtClean="0">
                <a:latin typeface="Times New Roman" panose="02020603050405020304" pitchFamily="18" charset="0"/>
                <a:cs typeface="Times New Roman" panose="02020603050405020304" pitchFamily="18" charset="0"/>
              </a:rPr>
              <a:t>Offer Letter</a:t>
            </a:r>
            <a:endParaRPr lang="en-IN" sz="1400" b="1" dirty="0">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4"/>
          <a:stretch>
            <a:fillRect/>
          </a:stretch>
        </p:blipFill>
        <p:spPr>
          <a:xfrm>
            <a:off x="308957" y="3888799"/>
            <a:ext cx="4572396" cy="2667554"/>
          </a:xfrm>
          <a:prstGeom prst="rect">
            <a:avLst/>
          </a:prstGeom>
          <a:noFill/>
          <a:ln>
            <a:solidFill>
              <a:schemeClr val="tx1"/>
            </a:solidFill>
          </a:ln>
          <a:effectLst/>
        </p:spPr>
      </p:pic>
      <p:sp>
        <p:nvSpPr>
          <p:cNvPr id="8" name="TextBox 7"/>
          <p:cNvSpPr txBox="1"/>
          <p:nvPr/>
        </p:nvSpPr>
        <p:spPr>
          <a:xfrm>
            <a:off x="76916" y="6536742"/>
            <a:ext cx="6156627" cy="307777"/>
          </a:xfrm>
          <a:prstGeom prst="rect">
            <a:avLst/>
          </a:prstGeom>
          <a:noFill/>
          <a:ln>
            <a:noFill/>
          </a:ln>
          <a:effectLst/>
        </p:spPr>
        <p:txBody>
          <a:bodyPr wrap="square" rtlCol="0">
            <a:spAutoFit/>
          </a:bodyPr>
          <a:lstStyle/>
          <a:p>
            <a:r>
              <a:rPr lang="en-IN" sz="1400" b="1" dirty="0" smtClean="0">
                <a:latin typeface="Times New Roman" panose="02020603050405020304" pitchFamily="18" charset="0"/>
                <a:cs typeface="Times New Roman" panose="02020603050405020304" pitchFamily="18" charset="0"/>
              </a:rPr>
              <a:t>Graphical </a:t>
            </a:r>
            <a:r>
              <a:rPr lang="en-IN" sz="1400" b="1" dirty="0">
                <a:latin typeface="Times New Roman" panose="02020603050405020304" pitchFamily="18" charset="0"/>
                <a:cs typeface="Times New Roman" panose="02020603050405020304" pitchFamily="18" charset="0"/>
              </a:rPr>
              <a:t>Representation of Document </a:t>
            </a:r>
            <a:r>
              <a:rPr lang="en-IN" sz="1400" b="1" dirty="0" smtClean="0">
                <a:latin typeface="Times New Roman" panose="02020603050405020304" pitchFamily="18" charset="0"/>
                <a:cs typeface="Times New Roman" panose="02020603050405020304" pitchFamily="18" charset="0"/>
              </a:rPr>
              <a:t>Query: Resignation Acceptance Letter</a:t>
            </a:r>
            <a:endParaRPr lang="en-IN" sz="1400" b="1" dirty="0">
              <a:latin typeface="Times New Roman" panose="02020603050405020304" pitchFamily="18" charset="0"/>
              <a:cs typeface="Times New Roman" panose="02020603050405020304" pitchFamily="18" charset="0"/>
            </a:endParaRPr>
          </a:p>
        </p:txBody>
      </p:sp>
      <p:pic>
        <p:nvPicPr>
          <p:cNvPr id="9" name="Picture 8"/>
          <p:cNvPicPr>
            <a:picLocks noChangeAspect="1"/>
          </p:cNvPicPr>
          <p:nvPr/>
        </p:nvPicPr>
        <p:blipFill>
          <a:blip r:embed="rId5"/>
          <a:stretch>
            <a:fillRect/>
          </a:stretch>
        </p:blipFill>
        <p:spPr>
          <a:xfrm>
            <a:off x="6159358" y="3840822"/>
            <a:ext cx="5730737" cy="2106449"/>
          </a:xfrm>
          <a:prstGeom prst="rect">
            <a:avLst/>
          </a:prstGeom>
          <a:noFill/>
          <a:ln>
            <a:solidFill>
              <a:schemeClr val="tx1"/>
            </a:solidFill>
          </a:ln>
          <a:effectLst/>
        </p:spPr>
      </p:pic>
      <p:sp>
        <p:nvSpPr>
          <p:cNvPr id="10" name="TextBox 9"/>
          <p:cNvSpPr txBox="1"/>
          <p:nvPr/>
        </p:nvSpPr>
        <p:spPr>
          <a:xfrm>
            <a:off x="5982452" y="6182925"/>
            <a:ext cx="6283236" cy="307777"/>
          </a:xfrm>
          <a:prstGeom prst="rect">
            <a:avLst/>
          </a:prstGeom>
          <a:noFill/>
          <a:ln>
            <a:noFill/>
          </a:ln>
          <a:effectLst/>
        </p:spPr>
        <p:txBody>
          <a:bodyPr wrap="square" rtlCol="0">
            <a:spAutoFit/>
          </a:bodyPr>
          <a:lstStyle/>
          <a:p>
            <a:r>
              <a:rPr lang="en-IN" sz="1400" b="1" dirty="0" smtClean="0">
                <a:latin typeface="Times New Roman" panose="02020603050405020304" pitchFamily="18" charset="0"/>
                <a:cs typeface="Times New Roman" panose="02020603050405020304" pitchFamily="18" charset="0"/>
              </a:rPr>
              <a:t>Graphical </a:t>
            </a:r>
            <a:r>
              <a:rPr lang="en-IN" sz="1400" b="1" dirty="0">
                <a:latin typeface="Times New Roman" panose="02020603050405020304" pitchFamily="18" charset="0"/>
                <a:cs typeface="Times New Roman" panose="02020603050405020304" pitchFamily="18" charset="0"/>
              </a:rPr>
              <a:t>Representation of Document </a:t>
            </a:r>
            <a:r>
              <a:rPr lang="en-IN" sz="1400" b="1" dirty="0" smtClean="0">
                <a:latin typeface="Times New Roman" panose="02020603050405020304" pitchFamily="18" charset="0"/>
                <a:cs typeface="Times New Roman" panose="02020603050405020304" pitchFamily="18" charset="0"/>
              </a:rPr>
              <a:t>Query: Resignation Acceptance Letter</a:t>
            </a:r>
            <a:endParaRPr lang="en-IN" sz="1400" b="1"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4651823" y="113937"/>
            <a:ext cx="2989889" cy="461665"/>
          </a:xfrm>
          <a:prstGeom prst="rect">
            <a:avLst/>
          </a:prstGeom>
          <a:noFill/>
          <a:ln>
            <a:noFill/>
          </a:ln>
          <a:effectLst/>
        </p:spPr>
        <p:txBody>
          <a:bodyPr wrap="square" rtlCol="0">
            <a:spAutoFit/>
          </a:bodyPr>
          <a:lstStyle/>
          <a:p>
            <a:pPr algn="ctr"/>
            <a:r>
              <a:rPr lang="en-IN" sz="2400" b="1" u="sng" dirty="0" smtClean="0">
                <a:solidFill>
                  <a:schemeClr val="bg1"/>
                </a:solidFill>
                <a:latin typeface="Times New Roman" panose="02020603050405020304" pitchFamily="18" charset="0"/>
                <a:cs typeface="Times New Roman" panose="02020603050405020304" pitchFamily="18" charset="0"/>
              </a:rPr>
              <a:t>Data Presentation</a:t>
            </a:r>
            <a:endParaRPr lang="en-IN" sz="2400" b="1" u="sng" dirty="0">
              <a:solidFill>
                <a:schemeClr val="bg1"/>
              </a:solidFill>
              <a:latin typeface="Times New Roman" panose="02020603050405020304" pitchFamily="18" charset="0"/>
              <a:cs typeface="Times New Roman" panose="02020603050405020304" pitchFamily="18" charset="0"/>
            </a:endParaRPr>
          </a:p>
        </p:txBody>
      </p:sp>
      <p:sp>
        <p:nvSpPr>
          <p:cNvPr id="14" name="Right Arrow 13"/>
          <p:cNvSpPr/>
          <p:nvPr/>
        </p:nvSpPr>
        <p:spPr>
          <a:xfrm>
            <a:off x="5058258" y="1871343"/>
            <a:ext cx="924195" cy="633046"/>
          </a:xfrm>
          <a:prstGeom prst="rightArrow">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Right Arrow 14"/>
          <p:cNvSpPr/>
          <p:nvPr/>
        </p:nvSpPr>
        <p:spPr>
          <a:xfrm>
            <a:off x="5058257" y="4533575"/>
            <a:ext cx="924195" cy="633046"/>
          </a:xfrm>
          <a:prstGeom prst="rightArrow">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42384328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31425" y="816149"/>
            <a:ext cx="5006781" cy="2630984"/>
          </a:xfrm>
          <a:prstGeom prst="rect">
            <a:avLst/>
          </a:prstGeom>
          <a:noFill/>
          <a:ln>
            <a:solidFill>
              <a:schemeClr val="tx1"/>
            </a:solidFill>
          </a:ln>
          <a:effectLst/>
        </p:spPr>
      </p:pic>
      <p:sp>
        <p:nvSpPr>
          <p:cNvPr id="4" name="TextBox 3"/>
          <p:cNvSpPr txBox="1"/>
          <p:nvPr/>
        </p:nvSpPr>
        <p:spPr>
          <a:xfrm>
            <a:off x="360546" y="3481616"/>
            <a:ext cx="4748538" cy="307777"/>
          </a:xfrm>
          <a:prstGeom prst="rect">
            <a:avLst/>
          </a:prstGeom>
          <a:noFill/>
          <a:ln>
            <a:noFill/>
          </a:ln>
          <a:effectLst/>
        </p:spPr>
        <p:txBody>
          <a:bodyPr wrap="square" rtlCol="0">
            <a:spAutoFit/>
          </a:bodyPr>
          <a:lstStyle/>
          <a:p>
            <a:r>
              <a:rPr lang="en-IN" sz="1400" b="1" dirty="0" smtClean="0">
                <a:latin typeface="Times New Roman" panose="02020603050405020304" pitchFamily="18" charset="0"/>
                <a:cs typeface="Times New Roman" panose="02020603050405020304" pitchFamily="18" charset="0"/>
              </a:rPr>
              <a:t>Graphical </a:t>
            </a:r>
            <a:r>
              <a:rPr lang="en-IN" sz="1400" b="1" dirty="0">
                <a:latin typeface="Times New Roman" panose="02020603050405020304" pitchFamily="18" charset="0"/>
                <a:cs typeface="Times New Roman" panose="02020603050405020304" pitchFamily="18" charset="0"/>
              </a:rPr>
              <a:t>Representation of Document </a:t>
            </a:r>
            <a:r>
              <a:rPr lang="en-IN" sz="1400" b="1" dirty="0" smtClean="0">
                <a:latin typeface="Times New Roman" panose="02020603050405020304" pitchFamily="18" charset="0"/>
                <a:cs typeface="Times New Roman" panose="02020603050405020304" pitchFamily="18" charset="0"/>
              </a:rPr>
              <a:t>Query: Salary Slips</a:t>
            </a:r>
            <a:endParaRPr lang="en-IN" sz="1400" b="1" dirty="0">
              <a:latin typeface="Times New Roman" panose="02020603050405020304" pitchFamily="18" charset="0"/>
              <a:cs typeface="Times New Roman" panose="02020603050405020304" pitchFamily="18" charset="0"/>
            </a:endParaRPr>
          </a:p>
        </p:txBody>
      </p:sp>
      <p:sp>
        <p:nvSpPr>
          <p:cNvPr id="6" name="TextBox 5"/>
          <p:cNvSpPr txBox="1"/>
          <p:nvPr/>
        </p:nvSpPr>
        <p:spPr>
          <a:xfrm>
            <a:off x="6398292" y="3543472"/>
            <a:ext cx="5596803" cy="307777"/>
          </a:xfrm>
          <a:prstGeom prst="rect">
            <a:avLst/>
          </a:prstGeom>
          <a:noFill/>
          <a:ln>
            <a:noFill/>
          </a:ln>
          <a:effectLst/>
        </p:spPr>
        <p:txBody>
          <a:bodyPr wrap="square" rtlCol="0">
            <a:spAutoFit/>
          </a:bodyPr>
          <a:lstStyle/>
          <a:p>
            <a:r>
              <a:rPr lang="en-IN" sz="1400" b="1" dirty="0">
                <a:latin typeface="Times New Roman" panose="02020603050405020304" pitchFamily="18" charset="0"/>
                <a:cs typeface="Times New Roman" panose="02020603050405020304" pitchFamily="18" charset="0"/>
              </a:rPr>
              <a:t>Graphical Representation of Query Reason of Document: </a:t>
            </a:r>
            <a:r>
              <a:rPr lang="en-IN" sz="1400" b="1" dirty="0" smtClean="0">
                <a:latin typeface="Times New Roman" panose="02020603050405020304" pitchFamily="18" charset="0"/>
                <a:cs typeface="Times New Roman" panose="02020603050405020304" pitchFamily="18" charset="0"/>
              </a:rPr>
              <a:t>Salary Slips</a:t>
            </a:r>
            <a:endParaRPr lang="en-IN" sz="1400" b="1" dirty="0">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3"/>
          <a:stretch>
            <a:fillRect/>
          </a:stretch>
        </p:blipFill>
        <p:spPr>
          <a:xfrm>
            <a:off x="231425" y="3823877"/>
            <a:ext cx="4993718" cy="2630985"/>
          </a:xfrm>
          <a:prstGeom prst="rect">
            <a:avLst/>
          </a:prstGeom>
          <a:noFill/>
          <a:ln>
            <a:solidFill>
              <a:schemeClr val="tx1"/>
            </a:solidFill>
          </a:ln>
          <a:effectLst/>
        </p:spPr>
      </p:pic>
      <p:sp>
        <p:nvSpPr>
          <p:cNvPr id="9" name="TextBox 8"/>
          <p:cNvSpPr txBox="1"/>
          <p:nvPr/>
        </p:nvSpPr>
        <p:spPr>
          <a:xfrm>
            <a:off x="231425" y="6475907"/>
            <a:ext cx="5500688" cy="307777"/>
          </a:xfrm>
          <a:prstGeom prst="rect">
            <a:avLst/>
          </a:prstGeom>
          <a:noFill/>
          <a:ln>
            <a:noFill/>
          </a:ln>
          <a:effectLst/>
        </p:spPr>
        <p:txBody>
          <a:bodyPr wrap="square" rtlCol="0">
            <a:spAutoFit/>
          </a:bodyPr>
          <a:lstStyle/>
          <a:p>
            <a:r>
              <a:rPr lang="en-IN" sz="1400" b="1" dirty="0" smtClean="0">
                <a:latin typeface="Times New Roman" panose="02020603050405020304" pitchFamily="18" charset="0"/>
                <a:cs typeface="Times New Roman" panose="02020603050405020304" pitchFamily="18" charset="0"/>
              </a:rPr>
              <a:t>Graphical </a:t>
            </a:r>
            <a:r>
              <a:rPr lang="en-IN" sz="1400" b="1" dirty="0">
                <a:latin typeface="Times New Roman" panose="02020603050405020304" pitchFamily="18" charset="0"/>
                <a:cs typeface="Times New Roman" panose="02020603050405020304" pitchFamily="18" charset="0"/>
              </a:rPr>
              <a:t>Representation of Document </a:t>
            </a:r>
            <a:r>
              <a:rPr lang="en-IN" sz="1400" b="1" dirty="0" smtClean="0">
                <a:latin typeface="Times New Roman" panose="02020603050405020304" pitchFamily="18" charset="0"/>
                <a:cs typeface="Times New Roman" panose="02020603050405020304" pitchFamily="18" charset="0"/>
              </a:rPr>
              <a:t>Query: Cancelled Cheque</a:t>
            </a:r>
            <a:endParaRPr lang="en-IN" sz="1400" b="1" dirty="0">
              <a:latin typeface="Times New Roman" panose="02020603050405020304" pitchFamily="18" charset="0"/>
              <a:cs typeface="Times New Roman" panose="02020603050405020304" pitchFamily="18" charset="0"/>
            </a:endParaRPr>
          </a:p>
        </p:txBody>
      </p:sp>
      <p:graphicFrame>
        <p:nvGraphicFramePr>
          <p:cNvPr id="10" name="Chart 9"/>
          <p:cNvGraphicFramePr/>
          <p:nvPr>
            <p:extLst>
              <p:ext uri="{D42A27DB-BD31-4B8C-83A1-F6EECF244321}">
                <p14:modId xmlns:p14="http://schemas.microsoft.com/office/powerpoint/2010/main" val="1680763836"/>
              </p:ext>
            </p:extLst>
          </p:nvPr>
        </p:nvGraphicFramePr>
        <p:xfrm>
          <a:off x="6380425" y="954848"/>
          <a:ext cx="5614670" cy="2409825"/>
        </p:xfrm>
        <a:graphic>
          <a:graphicData uri="http://schemas.openxmlformats.org/drawingml/2006/chart">
            <c:chart xmlns:c="http://schemas.openxmlformats.org/drawingml/2006/chart" xmlns:r="http://schemas.openxmlformats.org/officeDocument/2006/relationships" r:id="rId4"/>
          </a:graphicData>
        </a:graphic>
      </p:graphicFrame>
      <p:pic>
        <p:nvPicPr>
          <p:cNvPr id="11" name="Picture 10"/>
          <p:cNvPicPr>
            <a:picLocks noChangeAspect="1"/>
          </p:cNvPicPr>
          <p:nvPr/>
        </p:nvPicPr>
        <p:blipFill>
          <a:blip r:embed="rId5"/>
          <a:stretch>
            <a:fillRect/>
          </a:stretch>
        </p:blipFill>
        <p:spPr>
          <a:xfrm>
            <a:off x="6322391" y="4023704"/>
            <a:ext cx="5730737" cy="2231329"/>
          </a:xfrm>
          <a:prstGeom prst="rect">
            <a:avLst/>
          </a:prstGeom>
          <a:noFill/>
          <a:ln>
            <a:solidFill>
              <a:schemeClr val="tx1"/>
            </a:solidFill>
          </a:ln>
          <a:effectLst/>
        </p:spPr>
      </p:pic>
      <p:sp>
        <p:nvSpPr>
          <p:cNvPr id="12" name="TextBox 11"/>
          <p:cNvSpPr txBox="1"/>
          <p:nvPr/>
        </p:nvSpPr>
        <p:spPr>
          <a:xfrm>
            <a:off x="6001136" y="6427488"/>
            <a:ext cx="6051992" cy="319636"/>
          </a:xfrm>
          <a:prstGeom prst="rect">
            <a:avLst/>
          </a:prstGeom>
          <a:noFill/>
          <a:ln>
            <a:noFill/>
          </a:ln>
          <a:effectLst/>
        </p:spPr>
        <p:txBody>
          <a:bodyPr wrap="square" rtlCol="0">
            <a:spAutoFit/>
          </a:bodyPr>
          <a:lstStyle/>
          <a:p>
            <a:r>
              <a:rPr lang="en-IN" sz="1400" b="1" dirty="0">
                <a:latin typeface="Times New Roman" panose="02020603050405020304" pitchFamily="18" charset="0"/>
                <a:cs typeface="Times New Roman" panose="02020603050405020304" pitchFamily="18" charset="0"/>
              </a:rPr>
              <a:t>Graphical Representation of Query Reason of Document: </a:t>
            </a:r>
            <a:r>
              <a:rPr lang="en-IN" sz="1400" b="1" dirty="0" smtClean="0">
                <a:latin typeface="Times New Roman" panose="02020603050405020304" pitchFamily="18" charset="0"/>
                <a:cs typeface="Times New Roman" panose="02020603050405020304" pitchFamily="18" charset="0"/>
              </a:rPr>
              <a:t>Cancelled Cheque</a:t>
            </a:r>
            <a:endParaRPr lang="en-IN" sz="1400" b="1" dirty="0">
              <a:latin typeface="Times New Roman" panose="02020603050405020304" pitchFamily="18" charset="0"/>
              <a:cs typeface="Times New Roman" panose="02020603050405020304" pitchFamily="18" charset="0"/>
            </a:endParaRPr>
          </a:p>
        </p:txBody>
      </p:sp>
      <p:sp>
        <p:nvSpPr>
          <p:cNvPr id="13" name="Horizontal Scroll 12"/>
          <p:cNvSpPr/>
          <p:nvPr/>
        </p:nvSpPr>
        <p:spPr>
          <a:xfrm>
            <a:off x="4651823" y="0"/>
            <a:ext cx="3015070" cy="709789"/>
          </a:xfrm>
          <a:prstGeom prst="horizontalScroll">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TextBox 13"/>
          <p:cNvSpPr txBox="1"/>
          <p:nvPr/>
        </p:nvSpPr>
        <p:spPr>
          <a:xfrm>
            <a:off x="4651823" y="113937"/>
            <a:ext cx="2989889" cy="461665"/>
          </a:xfrm>
          <a:prstGeom prst="rect">
            <a:avLst/>
          </a:prstGeom>
          <a:noFill/>
          <a:ln>
            <a:noFill/>
          </a:ln>
          <a:effectLst/>
        </p:spPr>
        <p:txBody>
          <a:bodyPr wrap="square" rtlCol="0">
            <a:spAutoFit/>
          </a:bodyPr>
          <a:lstStyle/>
          <a:p>
            <a:pPr algn="ctr"/>
            <a:r>
              <a:rPr lang="en-IN" sz="2400" b="1" u="sng" dirty="0" smtClean="0">
                <a:solidFill>
                  <a:schemeClr val="bg1"/>
                </a:solidFill>
                <a:latin typeface="Times New Roman" panose="02020603050405020304" pitchFamily="18" charset="0"/>
                <a:cs typeface="Times New Roman" panose="02020603050405020304" pitchFamily="18" charset="0"/>
              </a:rPr>
              <a:t>Data Presentation</a:t>
            </a:r>
            <a:endParaRPr lang="en-IN" sz="2400" b="1" u="sng" dirty="0">
              <a:solidFill>
                <a:schemeClr val="bg1"/>
              </a:solidFill>
              <a:latin typeface="Times New Roman" panose="02020603050405020304" pitchFamily="18" charset="0"/>
              <a:cs typeface="Times New Roman" panose="02020603050405020304" pitchFamily="18" charset="0"/>
            </a:endParaRPr>
          </a:p>
        </p:txBody>
      </p:sp>
      <p:sp>
        <p:nvSpPr>
          <p:cNvPr id="15" name="Right Arrow 14"/>
          <p:cNvSpPr/>
          <p:nvPr/>
        </p:nvSpPr>
        <p:spPr>
          <a:xfrm>
            <a:off x="5341925" y="1843237"/>
            <a:ext cx="924195" cy="633046"/>
          </a:xfrm>
          <a:prstGeom prst="rightArrow">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6" name="Right Arrow 15"/>
          <p:cNvSpPr/>
          <p:nvPr/>
        </p:nvSpPr>
        <p:spPr>
          <a:xfrm>
            <a:off x="5302626" y="4822845"/>
            <a:ext cx="924195" cy="633046"/>
          </a:xfrm>
          <a:prstGeom prst="rightArrow">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5226560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Horizontal Scroll 9"/>
          <p:cNvSpPr/>
          <p:nvPr/>
        </p:nvSpPr>
        <p:spPr>
          <a:xfrm>
            <a:off x="4651823" y="0"/>
            <a:ext cx="3015070" cy="709789"/>
          </a:xfrm>
          <a:prstGeom prst="horizontalScroll">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 name="Picture 4"/>
          <p:cNvPicPr>
            <a:picLocks noChangeAspect="1"/>
          </p:cNvPicPr>
          <p:nvPr/>
        </p:nvPicPr>
        <p:blipFill>
          <a:blip r:embed="rId2"/>
          <a:stretch>
            <a:fillRect/>
          </a:stretch>
        </p:blipFill>
        <p:spPr>
          <a:xfrm>
            <a:off x="97874" y="1134278"/>
            <a:ext cx="6048296" cy="4278847"/>
          </a:xfrm>
          <a:prstGeom prst="rect">
            <a:avLst/>
          </a:prstGeom>
          <a:noFill/>
          <a:ln w="25400" cmpd="sng">
            <a:solidFill>
              <a:schemeClr val="tx1"/>
            </a:solidFill>
          </a:ln>
          <a:effectLst/>
        </p:spPr>
      </p:pic>
      <p:sp>
        <p:nvSpPr>
          <p:cNvPr id="6" name="TextBox 5"/>
          <p:cNvSpPr txBox="1"/>
          <p:nvPr/>
        </p:nvSpPr>
        <p:spPr>
          <a:xfrm>
            <a:off x="1182188" y="5577366"/>
            <a:ext cx="3879668" cy="307777"/>
          </a:xfrm>
          <a:prstGeom prst="rect">
            <a:avLst/>
          </a:prstGeom>
          <a:noFill/>
          <a:ln>
            <a:noFill/>
          </a:ln>
          <a:effectLst/>
        </p:spPr>
        <p:txBody>
          <a:bodyPr wrap="square" rtlCol="0">
            <a:spAutoFit/>
          </a:bodyPr>
          <a:lstStyle/>
          <a:p>
            <a:pPr algn="just"/>
            <a:r>
              <a:rPr lang="en-IN" sz="1400" b="1" dirty="0">
                <a:latin typeface="Times New Roman" panose="02020603050405020304" pitchFamily="18" charset="0"/>
                <a:cs typeface="Times New Roman" panose="02020603050405020304" pitchFamily="18" charset="0"/>
              </a:rPr>
              <a:t>Sample Form 2 with query </a:t>
            </a:r>
            <a:r>
              <a:rPr lang="en-IN" sz="1400" b="1" dirty="0" smtClean="0">
                <a:latin typeface="Times New Roman" panose="02020603050405020304" pitchFamily="18" charset="0"/>
                <a:cs typeface="Times New Roman" panose="02020603050405020304" pitchFamily="18" charset="0"/>
              </a:rPr>
              <a:t>points </a:t>
            </a:r>
            <a:r>
              <a:rPr lang="en-IN" sz="1400" b="1" dirty="0">
                <a:latin typeface="Times New Roman" panose="02020603050405020304" pitchFamily="18" charset="0"/>
                <a:cs typeface="Times New Roman" panose="02020603050405020304" pitchFamily="18" charset="0"/>
              </a:rPr>
              <a:t>mentioned</a:t>
            </a:r>
          </a:p>
        </p:txBody>
      </p:sp>
      <p:pic>
        <p:nvPicPr>
          <p:cNvPr id="7" name="Picture 6"/>
          <p:cNvPicPr>
            <a:picLocks noChangeAspect="1"/>
          </p:cNvPicPr>
          <p:nvPr/>
        </p:nvPicPr>
        <p:blipFill>
          <a:blip r:embed="rId3"/>
          <a:stretch>
            <a:fillRect/>
          </a:stretch>
        </p:blipFill>
        <p:spPr>
          <a:xfrm>
            <a:off x="6327849" y="1255892"/>
            <a:ext cx="5713073" cy="4035617"/>
          </a:xfrm>
          <a:prstGeom prst="rect">
            <a:avLst/>
          </a:prstGeom>
          <a:noFill/>
          <a:ln>
            <a:solidFill>
              <a:schemeClr val="tx1"/>
            </a:solidFill>
          </a:ln>
          <a:effectLst/>
        </p:spPr>
      </p:pic>
      <p:sp>
        <p:nvSpPr>
          <p:cNvPr id="9" name="TextBox 8"/>
          <p:cNvSpPr txBox="1"/>
          <p:nvPr/>
        </p:nvSpPr>
        <p:spPr>
          <a:xfrm>
            <a:off x="7244551" y="5577366"/>
            <a:ext cx="3879668" cy="307777"/>
          </a:xfrm>
          <a:prstGeom prst="rect">
            <a:avLst/>
          </a:prstGeom>
          <a:noFill/>
          <a:ln>
            <a:noFill/>
          </a:ln>
          <a:effectLst/>
        </p:spPr>
        <p:txBody>
          <a:bodyPr wrap="square" rtlCol="0">
            <a:spAutoFit/>
          </a:bodyPr>
          <a:lstStyle/>
          <a:p>
            <a:pPr algn="just"/>
            <a:r>
              <a:rPr lang="en-IN" sz="1400" b="1" dirty="0">
                <a:latin typeface="Times New Roman" panose="02020603050405020304" pitchFamily="18" charset="0"/>
                <a:cs typeface="Times New Roman" panose="02020603050405020304" pitchFamily="18" charset="0"/>
              </a:rPr>
              <a:t>Sample Form </a:t>
            </a:r>
            <a:r>
              <a:rPr lang="en-IN" sz="1400" b="1" dirty="0" smtClean="0">
                <a:latin typeface="Times New Roman" panose="02020603050405020304" pitchFamily="18" charset="0"/>
                <a:cs typeface="Times New Roman" panose="02020603050405020304" pitchFamily="18" charset="0"/>
              </a:rPr>
              <a:t>11 </a:t>
            </a:r>
            <a:r>
              <a:rPr lang="en-IN" sz="1400" b="1" dirty="0">
                <a:latin typeface="Times New Roman" panose="02020603050405020304" pitchFamily="18" charset="0"/>
                <a:cs typeface="Times New Roman" panose="02020603050405020304" pitchFamily="18" charset="0"/>
              </a:rPr>
              <a:t>with query point mentioned</a:t>
            </a:r>
          </a:p>
        </p:txBody>
      </p:sp>
      <p:sp>
        <p:nvSpPr>
          <p:cNvPr id="8" name="TextBox 7"/>
          <p:cNvSpPr txBox="1"/>
          <p:nvPr/>
        </p:nvSpPr>
        <p:spPr>
          <a:xfrm>
            <a:off x="4651823" y="113937"/>
            <a:ext cx="2989889" cy="461665"/>
          </a:xfrm>
          <a:prstGeom prst="rect">
            <a:avLst/>
          </a:prstGeom>
          <a:noFill/>
          <a:ln>
            <a:noFill/>
          </a:ln>
          <a:effectLst/>
        </p:spPr>
        <p:txBody>
          <a:bodyPr wrap="square" rtlCol="0">
            <a:spAutoFit/>
          </a:bodyPr>
          <a:lstStyle/>
          <a:p>
            <a:pPr algn="ctr"/>
            <a:r>
              <a:rPr lang="en-IN" sz="2400" b="1" u="sng" dirty="0" smtClean="0">
                <a:solidFill>
                  <a:schemeClr val="bg1"/>
                </a:solidFill>
                <a:latin typeface="Times New Roman" panose="02020603050405020304" pitchFamily="18" charset="0"/>
                <a:cs typeface="Times New Roman" panose="02020603050405020304" pitchFamily="18" charset="0"/>
              </a:rPr>
              <a:t>Data Presentation</a:t>
            </a:r>
            <a:endParaRPr lang="en-IN" sz="2400" b="1" u="sng"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131634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73672" y="851275"/>
            <a:ext cx="5375393" cy="2287401"/>
          </a:xfrm>
          <a:prstGeom prst="rect">
            <a:avLst/>
          </a:prstGeom>
          <a:noFill/>
          <a:ln>
            <a:solidFill>
              <a:schemeClr val="tx1"/>
            </a:solidFill>
          </a:ln>
          <a:effectLst/>
        </p:spPr>
      </p:pic>
      <p:sp>
        <p:nvSpPr>
          <p:cNvPr id="4" name="TextBox 3"/>
          <p:cNvSpPr txBox="1"/>
          <p:nvPr/>
        </p:nvSpPr>
        <p:spPr>
          <a:xfrm>
            <a:off x="679022" y="3237899"/>
            <a:ext cx="4364691" cy="307778"/>
          </a:xfrm>
          <a:prstGeom prst="rect">
            <a:avLst/>
          </a:prstGeom>
          <a:noFill/>
          <a:ln>
            <a:noFill/>
          </a:ln>
          <a:effectLst/>
        </p:spPr>
        <p:txBody>
          <a:bodyPr wrap="square" rtlCol="0">
            <a:spAutoFit/>
          </a:bodyPr>
          <a:lstStyle/>
          <a:p>
            <a:r>
              <a:rPr lang="en-IN" sz="1400" b="1" dirty="0" smtClean="0">
                <a:latin typeface="Times New Roman" panose="02020603050405020304" pitchFamily="18" charset="0"/>
                <a:cs typeface="Times New Roman" panose="02020603050405020304" pitchFamily="18" charset="0"/>
              </a:rPr>
              <a:t>Graphical </a:t>
            </a:r>
            <a:r>
              <a:rPr lang="en-IN" sz="1400" b="1" dirty="0">
                <a:latin typeface="Times New Roman" panose="02020603050405020304" pitchFamily="18" charset="0"/>
                <a:cs typeface="Times New Roman" panose="02020603050405020304" pitchFamily="18" charset="0"/>
              </a:rPr>
              <a:t>Representation of Document </a:t>
            </a:r>
            <a:r>
              <a:rPr lang="en-IN" sz="1400" b="1" dirty="0" smtClean="0">
                <a:latin typeface="Times New Roman" panose="02020603050405020304" pitchFamily="18" charset="0"/>
                <a:cs typeface="Times New Roman" panose="02020603050405020304" pitchFamily="18" charset="0"/>
              </a:rPr>
              <a:t>Query: Form 2</a:t>
            </a:r>
            <a:endParaRPr lang="en-IN" sz="1400" b="1" dirty="0">
              <a:latin typeface="Times New Roman" panose="02020603050405020304" pitchFamily="18" charset="0"/>
              <a:cs typeface="Times New Roman" panose="02020603050405020304" pitchFamily="18" charset="0"/>
            </a:endParaRPr>
          </a:p>
        </p:txBody>
      </p:sp>
      <p:graphicFrame>
        <p:nvGraphicFramePr>
          <p:cNvPr id="5" name="Chart 4"/>
          <p:cNvGraphicFramePr/>
          <p:nvPr>
            <p:extLst>
              <p:ext uri="{D42A27DB-BD31-4B8C-83A1-F6EECF244321}">
                <p14:modId xmlns:p14="http://schemas.microsoft.com/office/powerpoint/2010/main" val="1562962663"/>
              </p:ext>
            </p:extLst>
          </p:nvPr>
        </p:nvGraphicFramePr>
        <p:xfrm>
          <a:off x="6552548" y="967358"/>
          <a:ext cx="5452852" cy="2055236"/>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6552547" y="3237899"/>
            <a:ext cx="5174196" cy="307777"/>
          </a:xfrm>
          <a:prstGeom prst="rect">
            <a:avLst/>
          </a:prstGeom>
          <a:noFill/>
          <a:ln>
            <a:noFill/>
          </a:ln>
          <a:effectLst/>
        </p:spPr>
        <p:txBody>
          <a:bodyPr wrap="square" rtlCol="0">
            <a:spAutoFit/>
          </a:bodyPr>
          <a:lstStyle/>
          <a:p>
            <a:r>
              <a:rPr lang="en-IN" sz="1400" b="1" dirty="0">
                <a:latin typeface="Times New Roman" panose="02020603050405020304" pitchFamily="18" charset="0"/>
                <a:cs typeface="Times New Roman" panose="02020603050405020304" pitchFamily="18" charset="0"/>
              </a:rPr>
              <a:t>Graphical Representation of Query Reason of Document: </a:t>
            </a:r>
            <a:r>
              <a:rPr lang="en-IN" sz="1400" b="1" dirty="0" smtClean="0">
                <a:latin typeface="Times New Roman" panose="02020603050405020304" pitchFamily="18" charset="0"/>
                <a:cs typeface="Times New Roman" panose="02020603050405020304" pitchFamily="18" charset="0"/>
              </a:rPr>
              <a:t>Form 2</a:t>
            </a:r>
            <a:endParaRPr lang="en-IN" sz="1400" b="1" dirty="0">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4"/>
          <a:stretch>
            <a:fillRect/>
          </a:stretch>
        </p:blipFill>
        <p:spPr>
          <a:xfrm>
            <a:off x="173672" y="3669779"/>
            <a:ext cx="5375393" cy="2445747"/>
          </a:xfrm>
          <a:prstGeom prst="rect">
            <a:avLst/>
          </a:prstGeom>
          <a:noFill/>
          <a:ln>
            <a:solidFill>
              <a:schemeClr val="tx1"/>
            </a:solidFill>
          </a:ln>
          <a:effectLst/>
        </p:spPr>
      </p:pic>
      <p:sp>
        <p:nvSpPr>
          <p:cNvPr id="9" name="TextBox 8"/>
          <p:cNvSpPr txBox="1"/>
          <p:nvPr/>
        </p:nvSpPr>
        <p:spPr>
          <a:xfrm>
            <a:off x="544934" y="6239628"/>
            <a:ext cx="4498779" cy="307777"/>
          </a:xfrm>
          <a:prstGeom prst="rect">
            <a:avLst/>
          </a:prstGeom>
          <a:noFill/>
          <a:ln>
            <a:noFill/>
          </a:ln>
          <a:effectLst/>
        </p:spPr>
        <p:txBody>
          <a:bodyPr wrap="square" rtlCol="0">
            <a:spAutoFit/>
          </a:bodyPr>
          <a:lstStyle/>
          <a:p>
            <a:r>
              <a:rPr lang="en-IN" sz="1400" b="1" dirty="0" smtClean="0">
                <a:latin typeface="Times New Roman" panose="02020603050405020304" pitchFamily="18" charset="0"/>
                <a:cs typeface="Times New Roman" panose="02020603050405020304" pitchFamily="18" charset="0"/>
              </a:rPr>
              <a:t>Graphical </a:t>
            </a:r>
            <a:r>
              <a:rPr lang="en-IN" sz="1400" b="1" dirty="0">
                <a:latin typeface="Times New Roman" panose="02020603050405020304" pitchFamily="18" charset="0"/>
                <a:cs typeface="Times New Roman" panose="02020603050405020304" pitchFamily="18" charset="0"/>
              </a:rPr>
              <a:t>Representation of Document </a:t>
            </a:r>
            <a:r>
              <a:rPr lang="en-IN" sz="1400" b="1" dirty="0" smtClean="0">
                <a:latin typeface="Times New Roman" panose="02020603050405020304" pitchFamily="18" charset="0"/>
                <a:cs typeface="Times New Roman" panose="02020603050405020304" pitchFamily="18" charset="0"/>
              </a:rPr>
              <a:t>Query: Form 11</a:t>
            </a:r>
            <a:endParaRPr lang="en-IN" sz="1400" b="1" dirty="0">
              <a:latin typeface="Times New Roman" panose="02020603050405020304" pitchFamily="18" charset="0"/>
              <a:cs typeface="Times New Roman" panose="02020603050405020304" pitchFamily="18" charset="0"/>
            </a:endParaRPr>
          </a:p>
        </p:txBody>
      </p:sp>
      <p:pic>
        <p:nvPicPr>
          <p:cNvPr id="10" name="Picture 9"/>
          <p:cNvPicPr>
            <a:picLocks noChangeAspect="1"/>
          </p:cNvPicPr>
          <p:nvPr/>
        </p:nvPicPr>
        <p:blipFill>
          <a:blip r:embed="rId5"/>
          <a:stretch>
            <a:fillRect/>
          </a:stretch>
        </p:blipFill>
        <p:spPr>
          <a:xfrm>
            <a:off x="6524394" y="3890829"/>
            <a:ext cx="5481006" cy="2109859"/>
          </a:xfrm>
          <a:prstGeom prst="rect">
            <a:avLst/>
          </a:prstGeom>
          <a:noFill/>
          <a:ln>
            <a:solidFill>
              <a:schemeClr val="tx1"/>
            </a:solidFill>
          </a:ln>
          <a:effectLst/>
        </p:spPr>
      </p:pic>
      <p:sp>
        <p:nvSpPr>
          <p:cNvPr id="11" name="TextBox 10"/>
          <p:cNvSpPr txBox="1"/>
          <p:nvPr/>
        </p:nvSpPr>
        <p:spPr>
          <a:xfrm>
            <a:off x="6574970" y="6239628"/>
            <a:ext cx="5430430" cy="307777"/>
          </a:xfrm>
          <a:prstGeom prst="rect">
            <a:avLst/>
          </a:prstGeom>
          <a:noFill/>
          <a:ln>
            <a:noFill/>
          </a:ln>
          <a:effectLst/>
        </p:spPr>
        <p:txBody>
          <a:bodyPr wrap="square" rtlCol="0">
            <a:spAutoFit/>
          </a:bodyPr>
          <a:lstStyle/>
          <a:p>
            <a:r>
              <a:rPr lang="en-IN" sz="1400" b="1" dirty="0">
                <a:latin typeface="Times New Roman" panose="02020603050405020304" pitchFamily="18" charset="0"/>
                <a:cs typeface="Times New Roman" panose="02020603050405020304" pitchFamily="18" charset="0"/>
              </a:rPr>
              <a:t>Graphical Representation of Query Reason of Document: </a:t>
            </a:r>
            <a:r>
              <a:rPr lang="en-IN" sz="1400" b="1" dirty="0" smtClean="0">
                <a:latin typeface="Times New Roman" panose="02020603050405020304" pitchFamily="18" charset="0"/>
                <a:cs typeface="Times New Roman" panose="02020603050405020304" pitchFamily="18" charset="0"/>
              </a:rPr>
              <a:t>Form 11</a:t>
            </a:r>
            <a:endParaRPr lang="en-IN" sz="1400" b="1" dirty="0">
              <a:latin typeface="Times New Roman" panose="02020603050405020304" pitchFamily="18" charset="0"/>
              <a:cs typeface="Times New Roman" panose="02020603050405020304" pitchFamily="18" charset="0"/>
            </a:endParaRPr>
          </a:p>
        </p:txBody>
      </p:sp>
      <p:sp>
        <p:nvSpPr>
          <p:cNvPr id="12" name="Horizontal Scroll 11"/>
          <p:cNvSpPr/>
          <p:nvPr/>
        </p:nvSpPr>
        <p:spPr>
          <a:xfrm>
            <a:off x="4651823" y="0"/>
            <a:ext cx="3015070" cy="709789"/>
          </a:xfrm>
          <a:prstGeom prst="horizontalScroll">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TextBox 13"/>
          <p:cNvSpPr txBox="1"/>
          <p:nvPr/>
        </p:nvSpPr>
        <p:spPr>
          <a:xfrm>
            <a:off x="4651823" y="113937"/>
            <a:ext cx="2989889" cy="461665"/>
          </a:xfrm>
          <a:prstGeom prst="rect">
            <a:avLst/>
          </a:prstGeom>
          <a:noFill/>
          <a:ln>
            <a:noFill/>
          </a:ln>
          <a:effectLst/>
        </p:spPr>
        <p:txBody>
          <a:bodyPr wrap="square" rtlCol="0">
            <a:spAutoFit/>
          </a:bodyPr>
          <a:lstStyle/>
          <a:p>
            <a:pPr algn="ctr"/>
            <a:r>
              <a:rPr lang="en-IN" sz="2400" b="1" u="sng" dirty="0" smtClean="0">
                <a:solidFill>
                  <a:schemeClr val="bg1"/>
                </a:solidFill>
                <a:latin typeface="Times New Roman" panose="02020603050405020304" pitchFamily="18" charset="0"/>
                <a:cs typeface="Times New Roman" panose="02020603050405020304" pitchFamily="18" charset="0"/>
              </a:rPr>
              <a:t>Data Presentation</a:t>
            </a:r>
            <a:endParaRPr lang="en-IN" sz="2400" b="1" u="sng" dirty="0">
              <a:solidFill>
                <a:schemeClr val="bg1"/>
              </a:solidFill>
              <a:latin typeface="Times New Roman" panose="02020603050405020304" pitchFamily="18" charset="0"/>
              <a:cs typeface="Times New Roman" panose="02020603050405020304" pitchFamily="18" charset="0"/>
            </a:endParaRPr>
          </a:p>
        </p:txBody>
      </p:sp>
      <p:sp>
        <p:nvSpPr>
          <p:cNvPr id="15" name="Right Arrow 14"/>
          <p:cNvSpPr/>
          <p:nvPr/>
        </p:nvSpPr>
        <p:spPr>
          <a:xfrm>
            <a:off x="5600199" y="1659988"/>
            <a:ext cx="870939" cy="651510"/>
          </a:xfrm>
          <a:prstGeom prst="rightArrow">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6" name="Right Arrow 15"/>
          <p:cNvSpPr/>
          <p:nvPr/>
        </p:nvSpPr>
        <p:spPr>
          <a:xfrm>
            <a:off x="5600199" y="4620003"/>
            <a:ext cx="870939" cy="651510"/>
          </a:xfrm>
          <a:prstGeom prst="rightArrow">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24457057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Horizontal Scroll 8"/>
          <p:cNvSpPr/>
          <p:nvPr/>
        </p:nvSpPr>
        <p:spPr>
          <a:xfrm>
            <a:off x="4651823" y="0"/>
            <a:ext cx="3015070" cy="709789"/>
          </a:xfrm>
          <a:prstGeom prst="horizontalScroll">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3" name="Picture 2"/>
          <p:cNvPicPr>
            <a:picLocks noChangeAspect="1"/>
          </p:cNvPicPr>
          <p:nvPr/>
        </p:nvPicPr>
        <p:blipFill>
          <a:blip r:embed="rId2"/>
          <a:stretch>
            <a:fillRect/>
          </a:stretch>
        </p:blipFill>
        <p:spPr>
          <a:xfrm>
            <a:off x="799533" y="812682"/>
            <a:ext cx="4313798" cy="5426051"/>
          </a:xfrm>
          <a:prstGeom prst="rect">
            <a:avLst/>
          </a:prstGeom>
          <a:noFill/>
          <a:ln>
            <a:solidFill>
              <a:schemeClr val="tx1"/>
            </a:solidFill>
          </a:ln>
          <a:effectLst/>
        </p:spPr>
      </p:pic>
      <p:pic>
        <p:nvPicPr>
          <p:cNvPr id="4" name="Picture 3"/>
          <p:cNvPicPr>
            <a:picLocks noChangeAspect="1"/>
          </p:cNvPicPr>
          <p:nvPr/>
        </p:nvPicPr>
        <p:blipFill>
          <a:blip r:embed="rId3"/>
          <a:stretch>
            <a:fillRect/>
          </a:stretch>
        </p:blipFill>
        <p:spPr>
          <a:xfrm>
            <a:off x="6927420" y="816148"/>
            <a:ext cx="4547618" cy="5433629"/>
          </a:xfrm>
          <a:prstGeom prst="rect">
            <a:avLst/>
          </a:prstGeom>
          <a:noFill/>
          <a:ln>
            <a:solidFill>
              <a:schemeClr val="tx1"/>
            </a:solidFill>
          </a:ln>
          <a:effectLst/>
        </p:spPr>
      </p:pic>
      <p:sp>
        <p:nvSpPr>
          <p:cNvPr id="5" name="TextBox 4"/>
          <p:cNvSpPr txBox="1"/>
          <p:nvPr/>
        </p:nvSpPr>
        <p:spPr>
          <a:xfrm>
            <a:off x="849610" y="6321924"/>
            <a:ext cx="4213643" cy="307777"/>
          </a:xfrm>
          <a:prstGeom prst="rect">
            <a:avLst/>
          </a:prstGeom>
          <a:noFill/>
          <a:ln>
            <a:noFill/>
          </a:ln>
          <a:effectLst/>
        </p:spPr>
        <p:txBody>
          <a:bodyPr wrap="square" rtlCol="0">
            <a:spAutoFit/>
          </a:bodyPr>
          <a:lstStyle/>
          <a:p>
            <a:pPr algn="just"/>
            <a:r>
              <a:rPr lang="en-IN" sz="1400" b="1" dirty="0">
                <a:latin typeface="Times New Roman" panose="02020603050405020304" pitchFamily="18" charset="0"/>
                <a:cs typeface="Times New Roman" panose="02020603050405020304" pitchFamily="18" charset="0"/>
              </a:rPr>
              <a:t>Sample </a:t>
            </a:r>
            <a:r>
              <a:rPr lang="en-IN" sz="1400" b="1" dirty="0" smtClean="0">
                <a:latin typeface="Times New Roman" panose="02020603050405020304" pitchFamily="18" charset="0"/>
                <a:cs typeface="Times New Roman" panose="02020603050405020304" pitchFamily="18" charset="0"/>
              </a:rPr>
              <a:t>Consent Letter </a:t>
            </a:r>
            <a:r>
              <a:rPr lang="en-IN" sz="1400" b="1" dirty="0">
                <a:latin typeface="Times New Roman" panose="02020603050405020304" pitchFamily="18" charset="0"/>
                <a:cs typeface="Times New Roman" panose="02020603050405020304" pitchFamily="18" charset="0"/>
              </a:rPr>
              <a:t>with query </a:t>
            </a:r>
            <a:r>
              <a:rPr lang="en-IN" sz="1400" b="1" dirty="0" smtClean="0">
                <a:latin typeface="Times New Roman" panose="02020603050405020304" pitchFamily="18" charset="0"/>
                <a:cs typeface="Times New Roman" panose="02020603050405020304" pitchFamily="18" charset="0"/>
              </a:rPr>
              <a:t>point </a:t>
            </a:r>
            <a:r>
              <a:rPr lang="en-IN" sz="1400" b="1" dirty="0">
                <a:latin typeface="Times New Roman" panose="02020603050405020304" pitchFamily="18" charset="0"/>
                <a:cs typeface="Times New Roman" panose="02020603050405020304" pitchFamily="18" charset="0"/>
              </a:rPr>
              <a:t>mentioned</a:t>
            </a:r>
          </a:p>
        </p:txBody>
      </p:sp>
      <p:sp>
        <p:nvSpPr>
          <p:cNvPr id="6" name="TextBox 5"/>
          <p:cNvSpPr txBox="1"/>
          <p:nvPr/>
        </p:nvSpPr>
        <p:spPr>
          <a:xfrm>
            <a:off x="7047500" y="6356136"/>
            <a:ext cx="3920596" cy="307777"/>
          </a:xfrm>
          <a:prstGeom prst="rect">
            <a:avLst/>
          </a:prstGeom>
          <a:noFill/>
          <a:ln>
            <a:noFill/>
          </a:ln>
          <a:effectLst/>
        </p:spPr>
        <p:txBody>
          <a:bodyPr wrap="square" rtlCol="0">
            <a:spAutoFit/>
          </a:bodyPr>
          <a:lstStyle/>
          <a:p>
            <a:pPr algn="just"/>
            <a:r>
              <a:rPr lang="en-IN" sz="1400" b="1" dirty="0">
                <a:latin typeface="Times New Roman" panose="02020603050405020304" pitchFamily="18" charset="0"/>
                <a:cs typeface="Times New Roman" panose="02020603050405020304" pitchFamily="18" charset="0"/>
              </a:rPr>
              <a:t>Sample </a:t>
            </a:r>
            <a:r>
              <a:rPr lang="en-IN" sz="1400" b="1" dirty="0" smtClean="0">
                <a:latin typeface="Times New Roman" panose="02020603050405020304" pitchFamily="18" charset="0"/>
                <a:cs typeface="Times New Roman" panose="02020603050405020304" pitchFamily="18" charset="0"/>
              </a:rPr>
              <a:t>GHI Form with </a:t>
            </a:r>
            <a:r>
              <a:rPr lang="en-IN" sz="1400" b="1" dirty="0">
                <a:latin typeface="Times New Roman" panose="02020603050405020304" pitchFamily="18" charset="0"/>
                <a:cs typeface="Times New Roman" panose="02020603050405020304" pitchFamily="18" charset="0"/>
              </a:rPr>
              <a:t>query </a:t>
            </a:r>
            <a:r>
              <a:rPr lang="en-IN" sz="1400" b="1" dirty="0" smtClean="0">
                <a:latin typeface="Times New Roman" panose="02020603050405020304" pitchFamily="18" charset="0"/>
                <a:cs typeface="Times New Roman" panose="02020603050405020304" pitchFamily="18" charset="0"/>
              </a:rPr>
              <a:t>points  </a:t>
            </a:r>
            <a:r>
              <a:rPr lang="en-IN" sz="1400" b="1" dirty="0">
                <a:latin typeface="Times New Roman" panose="02020603050405020304" pitchFamily="18" charset="0"/>
                <a:cs typeface="Times New Roman" panose="02020603050405020304" pitchFamily="18" charset="0"/>
              </a:rPr>
              <a:t>mentioned</a:t>
            </a:r>
          </a:p>
        </p:txBody>
      </p:sp>
      <p:sp>
        <p:nvSpPr>
          <p:cNvPr id="7" name="TextBox 6"/>
          <p:cNvSpPr txBox="1"/>
          <p:nvPr/>
        </p:nvSpPr>
        <p:spPr>
          <a:xfrm>
            <a:off x="4664413" y="78589"/>
            <a:ext cx="2989889" cy="461665"/>
          </a:xfrm>
          <a:prstGeom prst="rect">
            <a:avLst/>
          </a:prstGeom>
          <a:noFill/>
          <a:ln>
            <a:noFill/>
          </a:ln>
          <a:effectLst/>
        </p:spPr>
        <p:txBody>
          <a:bodyPr wrap="square" rtlCol="0">
            <a:spAutoFit/>
          </a:bodyPr>
          <a:lstStyle/>
          <a:p>
            <a:pPr algn="ctr"/>
            <a:r>
              <a:rPr lang="en-IN" sz="2400" b="1" u="sng" dirty="0" smtClean="0">
                <a:solidFill>
                  <a:schemeClr val="bg1"/>
                </a:solidFill>
                <a:latin typeface="Times New Roman" panose="02020603050405020304" pitchFamily="18" charset="0"/>
                <a:cs typeface="Times New Roman" panose="02020603050405020304" pitchFamily="18" charset="0"/>
              </a:rPr>
              <a:t>Data Presentation</a:t>
            </a:r>
            <a:endParaRPr lang="en-IN" sz="2400" b="1" u="sng" dirty="0">
              <a:solidFill>
                <a:schemeClr val="bg1"/>
              </a:solidFill>
              <a:latin typeface="Times New Roman" panose="02020603050405020304" pitchFamily="18" charset="0"/>
              <a:cs typeface="Times New Roman" panose="02020603050405020304" pitchFamily="18" charset="0"/>
            </a:endParaRPr>
          </a:p>
        </p:txBody>
      </p:sp>
      <p:sp>
        <p:nvSpPr>
          <p:cNvPr id="10" name="Half Frame 9"/>
          <p:cNvSpPr/>
          <p:nvPr/>
        </p:nvSpPr>
        <p:spPr>
          <a:xfrm>
            <a:off x="412671" y="409991"/>
            <a:ext cx="773723" cy="1392701"/>
          </a:xfrm>
          <a:prstGeom prst="halfFrame">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1" name="Half Frame 10"/>
          <p:cNvSpPr/>
          <p:nvPr/>
        </p:nvSpPr>
        <p:spPr>
          <a:xfrm rot="10800000">
            <a:off x="11088176" y="5236999"/>
            <a:ext cx="773723" cy="1392701"/>
          </a:xfrm>
          <a:prstGeom prst="halfFrame">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Tree>
    <p:extLst>
      <p:ext uri="{BB962C8B-B14F-4D97-AF65-F5344CB8AC3E}">
        <p14:creationId xmlns:p14="http://schemas.microsoft.com/office/powerpoint/2010/main" val="41476646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95894" y="816148"/>
            <a:ext cx="4572396" cy="2743438"/>
          </a:xfrm>
          <a:prstGeom prst="rect">
            <a:avLst/>
          </a:prstGeom>
          <a:noFill/>
          <a:ln>
            <a:solidFill>
              <a:schemeClr val="tx1"/>
            </a:solidFill>
          </a:ln>
          <a:effectLst/>
        </p:spPr>
      </p:pic>
      <p:sp>
        <p:nvSpPr>
          <p:cNvPr id="5" name="TextBox 4"/>
          <p:cNvSpPr txBox="1"/>
          <p:nvPr/>
        </p:nvSpPr>
        <p:spPr>
          <a:xfrm>
            <a:off x="113014" y="3553198"/>
            <a:ext cx="4979491" cy="314166"/>
          </a:xfrm>
          <a:prstGeom prst="rect">
            <a:avLst/>
          </a:prstGeom>
          <a:noFill/>
          <a:ln>
            <a:noFill/>
          </a:ln>
          <a:effectLst/>
        </p:spPr>
        <p:txBody>
          <a:bodyPr wrap="square" rtlCol="0">
            <a:spAutoFit/>
          </a:bodyPr>
          <a:lstStyle/>
          <a:p>
            <a:r>
              <a:rPr lang="en-IN" sz="1400" b="1" dirty="0" smtClean="0">
                <a:latin typeface="Times New Roman" panose="02020603050405020304" pitchFamily="18" charset="0"/>
                <a:cs typeface="Times New Roman" panose="02020603050405020304" pitchFamily="18" charset="0"/>
              </a:rPr>
              <a:t>Graphical </a:t>
            </a:r>
            <a:r>
              <a:rPr lang="en-IN" sz="1400" b="1" dirty="0">
                <a:latin typeface="Times New Roman" panose="02020603050405020304" pitchFamily="18" charset="0"/>
                <a:cs typeface="Times New Roman" panose="02020603050405020304" pitchFamily="18" charset="0"/>
              </a:rPr>
              <a:t>Representation of Document </a:t>
            </a:r>
            <a:r>
              <a:rPr lang="en-IN" sz="1400" b="1" dirty="0" smtClean="0">
                <a:latin typeface="Times New Roman" panose="02020603050405020304" pitchFamily="18" charset="0"/>
                <a:cs typeface="Times New Roman" panose="02020603050405020304" pitchFamily="18" charset="0"/>
              </a:rPr>
              <a:t>Query: Consent Letter</a:t>
            </a:r>
            <a:endParaRPr lang="en-IN" sz="1400" b="1" dirty="0">
              <a:latin typeface="Times New Roman" panose="02020603050405020304" pitchFamily="18" charset="0"/>
              <a:cs typeface="Times New Roman" panose="02020603050405020304" pitchFamily="18" charset="0"/>
            </a:endParaRPr>
          </a:p>
        </p:txBody>
      </p:sp>
      <p:graphicFrame>
        <p:nvGraphicFramePr>
          <p:cNvPr id="6" name="Chart 5"/>
          <p:cNvGraphicFramePr/>
          <p:nvPr>
            <p:extLst>
              <p:ext uri="{D42A27DB-BD31-4B8C-83A1-F6EECF244321}">
                <p14:modId xmlns:p14="http://schemas.microsoft.com/office/powerpoint/2010/main" val="1621010833"/>
              </p:ext>
            </p:extLst>
          </p:nvPr>
        </p:nvGraphicFramePr>
        <p:xfrm>
          <a:off x="6265620" y="1037247"/>
          <a:ext cx="5731510" cy="230124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6183425" y="3559585"/>
            <a:ext cx="5895900" cy="307777"/>
          </a:xfrm>
          <a:prstGeom prst="rect">
            <a:avLst/>
          </a:prstGeom>
          <a:noFill/>
          <a:ln>
            <a:noFill/>
          </a:ln>
          <a:effectLst/>
        </p:spPr>
        <p:txBody>
          <a:bodyPr wrap="square" rtlCol="0">
            <a:spAutoFit/>
          </a:bodyPr>
          <a:lstStyle/>
          <a:p>
            <a:r>
              <a:rPr lang="en-IN" sz="1400" b="1" dirty="0">
                <a:latin typeface="Times New Roman" panose="02020603050405020304" pitchFamily="18" charset="0"/>
                <a:cs typeface="Times New Roman" panose="02020603050405020304" pitchFamily="18" charset="0"/>
              </a:rPr>
              <a:t>Graphical Representation of Query Reason of Document: </a:t>
            </a:r>
            <a:r>
              <a:rPr lang="en-IN" sz="1400" b="1" dirty="0" smtClean="0">
                <a:latin typeface="Times New Roman" panose="02020603050405020304" pitchFamily="18" charset="0"/>
                <a:cs typeface="Times New Roman" panose="02020603050405020304" pitchFamily="18" charset="0"/>
              </a:rPr>
              <a:t>Consent Letter</a:t>
            </a:r>
            <a:endParaRPr lang="en-IN" sz="1400" b="1" dirty="0">
              <a:latin typeface="Times New Roman" panose="02020603050405020304" pitchFamily="18" charset="0"/>
              <a:cs typeface="Times New Roman" panose="02020603050405020304" pitchFamily="18" charset="0"/>
            </a:endParaRPr>
          </a:p>
        </p:txBody>
      </p:sp>
      <p:graphicFrame>
        <p:nvGraphicFramePr>
          <p:cNvPr id="8" name="Chart 7"/>
          <p:cNvGraphicFramePr/>
          <p:nvPr>
            <p:extLst>
              <p:ext uri="{D42A27DB-BD31-4B8C-83A1-F6EECF244321}">
                <p14:modId xmlns:p14="http://schemas.microsoft.com/office/powerpoint/2010/main" val="447782482"/>
              </p:ext>
            </p:extLst>
          </p:nvPr>
        </p:nvGraphicFramePr>
        <p:xfrm>
          <a:off x="295894" y="3867362"/>
          <a:ext cx="4572396" cy="2743437"/>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8"/>
          <p:cNvSpPr txBox="1"/>
          <p:nvPr/>
        </p:nvSpPr>
        <p:spPr>
          <a:xfrm>
            <a:off x="222028" y="6556884"/>
            <a:ext cx="4892447" cy="307777"/>
          </a:xfrm>
          <a:prstGeom prst="rect">
            <a:avLst/>
          </a:prstGeom>
          <a:noFill/>
          <a:ln>
            <a:noFill/>
          </a:ln>
          <a:effectLst/>
        </p:spPr>
        <p:txBody>
          <a:bodyPr wrap="square" rtlCol="0">
            <a:spAutoFit/>
          </a:bodyPr>
          <a:lstStyle/>
          <a:p>
            <a:r>
              <a:rPr lang="en-IN" sz="1400" b="1" dirty="0" smtClean="0">
                <a:latin typeface="Times New Roman" panose="02020603050405020304" pitchFamily="18" charset="0"/>
                <a:cs typeface="Times New Roman" panose="02020603050405020304" pitchFamily="18" charset="0"/>
              </a:rPr>
              <a:t>Graphical </a:t>
            </a:r>
            <a:r>
              <a:rPr lang="en-IN" sz="1400" b="1" dirty="0">
                <a:latin typeface="Times New Roman" panose="02020603050405020304" pitchFamily="18" charset="0"/>
                <a:cs typeface="Times New Roman" panose="02020603050405020304" pitchFamily="18" charset="0"/>
              </a:rPr>
              <a:t>Representation of Document </a:t>
            </a:r>
            <a:r>
              <a:rPr lang="en-IN" sz="1400" b="1" dirty="0" smtClean="0">
                <a:latin typeface="Times New Roman" panose="02020603050405020304" pitchFamily="18" charset="0"/>
                <a:cs typeface="Times New Roman" panose="02020603050405020304" pitchFamily="18" charset="0"/>
              </a:rPr>
              <a:t>Query: GHI Form</a:t>
            </a:r>
            <a:endParaRPr lang="en-IN" sz="1400" b="1" dirty="0">
              <a:latin typeface="Times New Roman" panose="02020603050405020304" pitchFamily="18" charset="0"/>
              <a:cs typeface="Times New Roman" panose="02020603050405020304" pitchFamily="18" charset="0"/>
            </a:endParaRPr>
          </a:p>
        </p:txBody>
      </p:sp>
      <p:graphicFrame>
        <p:nvGraphicFramePr>
          <p:cNvPr id="10" name="Chart 9"/>
          <p:cNvGraphicFramePr/>
          <p:nvPr>
            <p:extLst>
              <p:ext uri="{D42A27DB-BD31-4B8C-83A1-F6EECF244321}">
                <p14:modId xmlns:p14="http://schemas.microsoft.com/office/powerpoint/2010/main" val="1533575838"/>
              </p:ext>
            </p:extLst>
          </p:nvPr>
        </p:nvGraphicFramePr>
        <p:xfrm>
          <a:off x="6247130" y="4053451"/>
          <a:ext cx="5731510" cy="2301241"/>
        </p:xfrm>
        <a:graphic>
          <a:graphicData uri="http://schemas.openxmlformats.org/drawingml/2006/chart">
            <c:chart xmlns:c="http://schemas.openxmlformats.org/drawingml/2006/chart" xmlns:r="http://schemas.openxmlformats.org/officeDocument/2006/relationships" r:id="rId5"/>
          </a:graphicData>
        </a:graphic>
      </p:graphicFrame>
      <p:sp>
        <p:nvSpPr>
          <p:cNvPr id="11" name="TextBox 10"/>
          <p:cNvSpPr txBox="1"/>
          <p:nvPr/>
        </p:nvSpPr>
        <p:spPr>
          <a:xfrm>
            <a:off x="6354848" y="6456910"/>
            <a:ext cx="5516073" cy="307777"/>
          </a:xfrm>
          <a:prstGeom prst="rect">
            <a:avLst/>
          </a:prstGeom>
          <a:noFill/>
          <a:ln>
            <a:noFill/>
          </a:ln>
          <a:effectLst/>
        </p:spPr>
        <p:txBody>
          <a:bodyPr wrap="square" rtlCol="0">
            <a:spAutoFit/>
          </a:bodyPr>
          <a:lstStyle/>
          <a:p>
            <a:r>
              <a:rPr lang="en-IN" sz="1400" b="1" dirty="0">
                <a:latin typeface="Times New Roman" panose="02020603050405020304" pitchFamily="18" charset="0"/>
                <a:cs typeface="Times New Roman" panose="02020603050405020304" pitchFamily="18" charset="0"/>
              </a:rPr>
              <a:t>Graphical Representation of Query Reason of Document: </a:t>
            </a:r>
            <a:r>
              <a:rPr lang="en-IN" sz="1400" b="1" dirty="0" smtClean="0">
                <a:latin typeface="Times New Roman" panose="02020603050405020304" pitchFamily="18" charset="0"/>
                <a:cs typeface="Times New Roman" panose="02020603050405020304" pitchFamily="18" charset="0"/>
              </a:rPr>
              <a:t>GHI Form</a:t>
            </a:r>
            <a:endParaRPr lang="en-IN" sz="1400" b="1" dirty="0">
              <a:latin typeface="Times New Roman" panose="02020603050405020304" pitchFamily="18" charset="0"/>
              <a:cs typeface="Times New Roman" panose="02020603050405020304" pitchFamily="18" charset="0"/>
            </a:endParaRPr>
          </a:p>
        </p:txBody>
      </p:sp>
      <p:sp>
        <p:nvSpPr>
          <p:cNvPr id="12" name="Horizontal Scroll 11"/>
          <p:cNvSpPr/>
          <p:nvPr/>
        </p:nvSpPr>
        <p:spPr>
          <a:xfrm>
            <a:off x="4651823" y="0"/>
            <a:ext cx="3015070" cy="709789"/>
          </a:xfrm>
          <a:prstGeom prst="horizontalScroll">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TextBox 12"/>
          <p:cNvSpPr txBox="1"/>
          <p:nvPr/>
        </p:nvSpPr>
        <p:spPr>
          <a:xfrm>
            <a:off x="4688480" y="110336"/>
            <a:ext cx="2989889" cy="461665"/>
          </a:xfrm>
          <a:prstGeom prst="rect">
            <a:avLst/>
          </a:prstGeom>
          <a:noFill/>
          <a:ln>
            <a:noFill/>
          </a:ln>
          <a:effectLst/>
        </p:spPr>
        <p:txBody>
          <a:bodyPr wrap="square" rtlCol="0">
            <a:spAutoFit/>
          </a:bodyPr>
          <a:lstStyle/>
          <a:p>
            <a:pPr algn="ctr"/>
            <a:r>
              <a:rPr lang="en-IN" sz="2400" b="1" u="sng" dirty="0" smtClean="0">
                <a:solidFill>
                  <a:schemeClr val="bg1"/>
                </a:solidFill>
                <a:latin typeface="Times New Roman" panose="02020603050405020304" pitchFamily="18" charset="0"/>
                <a:cs typeface="Times New Roman" panose="02020603050405020304" pitchFamily="18" charset="0"/>
              </a:rPr>
              <a:t>Data Presentation</a:t>
            </a:r>
            <a:endParaRPr lang="en-IN" sz="2400" b="1" u="sng" dirty="0">
              <a:solidFill>
                <a:schemeClr val="bg1"/>
              </a:solidFill>
              <a:latin typeface="Times New Roman" panose="02020603050405020304" pitchFamily="18" charset="0"/>
              <a:cs typeface="Times New Roman" panose="02020603050405020304" pitchFamily="18" charset="0"/>
            </a:endParaRPr>
          </a:p>
        </p:txBody>
      </p:sp>
      <p:sp>
        <p:nvSpPr>
          <p:cNvPr id="14" name="Right Arrow 13"/>
          <p:cNvSpPr/>
          <p:nvPr/>
        </p:nvSpPr>
        <p:spPr>
          <a:xfrm>
            <a:off x="5000827" y="1871344"/>
            <a:ext cx="1132255" cy="633046"/>
          </a:xfrm>
          <a:prstGeom prst="rightArrow">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Right Arrow 14"/>
          <p:cNvSpPr/>
          <p:nvPr/>
        </p:nvSpPr>
        <p:spPr>
          <a:xfrm>
            <a:off x="5000826" y="4887548"/>
            <a:ext cx="1132255" cy="633046"/>
          </a:xfrm>
          <a:prstGeom prst="rightArrow">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14827489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olded Corner 23"/>
          <p:cNvSpPr/>
          <p:nvPr/>
        </p:nvSpPr>
        <p:spPr>
          <a:xfrm>
            <a:off x="994955" y="1554480"/>
            <a:ext cx="11197044" cy="5060210"/>
          </a:xfrm>
          <a:prstGeom prst="foldedCorner">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Horizontal Scroll 19"/>
          <p:cNvSpPr/>
          <p:nvPr/>
        </p:nvSpPr>
        <p:spPr>
          <a:xfrm>
            <a:off x="2521131" y="-1"/>
            <a:ext cx="7380515" cy="966651"/>
          </a:xfrm>
          <a:prstGeom prst="horizontalScroll">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extBox 1"/>
          <p:cNvSpPr txBox="1"/>
          <p:nvPr/>
        </p:nvSpPr>
        <p:spPr>
          <a:xfrm>
            <a:off x="1179331" y="145776"/>
            <a:ext cx="10149840" cy="461665"/>
          </a:xfrm>
          <a:prstGeom prst="rect">
            <a:avLst/>
          </a:prstGeom>
          <a:noFill/>
          <a:ln>
            <a:noFill/>
          </a:ln>
        </p:spPr>
        <p:txBody>
          <a:bodyPr wrap="square" rtlCol="0">
            <a:spAutoFit/>
          </a:bodyPr>
          <a:lstStyle/>
          <a:p>
            <a:pPr algn="ctr"/>
            <a:r>
              <a:rPr lang="en-IN" sz="2400" b="1" u="sng" dirty="0" smtClean="0">
                <a:solidFill>
                  <a:schemeClr val="bg1"/>
                </a:solidFill>
                <a:latin typeface="Times New Roman" panose="02020603050405020304" pitchFamily="18" charset="0"/>
                <a:cs typeface="Times New Roman" panose="02020603050405020304" pitchFamily="18" charset="0"/>
              </a:rPr>
              <a:t>Brief Profile of the Company</a:t>
            </a:r>
            <a:endParaRPr lang="en-IN" sz="2400" b="1" u="sng" dirty="0">
              <a:solidFill>
                <a:schemeClr val="bg1"/>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653143" y="1554480"/>
            <a:ext cx="11116492" cy="707886"/>
          </a:xfrm>
          <a:prstGeom prst="rect">
            <a:avLst/>
          </a:prstGeom>
          <a:noFill/>
          <a:ln>
            <a:noFill/>
          </a:ln>
        </p:spPr>
        <p:txBody>
          <a:bodyPr wrap="square" rtlCol="0">
            <a:spAutoFit/>
          </a:bodyPr>
          <a:lstStyle/>
          <a:p>
            <a:pPr marL="342900" indent="-342900" algn="just">
              <a:buFont typeface="Arial" panose="020B0604020202020204" pitchFamily="34" charset="0"/>
              <a:buChar char="•"/>
            </a:pPr>
            <a:r>
              <a:rPr lang="en-IN" sz="2000" b="1" dirty="0" smtClean="0">
                <a:solidFill>
                  <a:schemeClr val="bg1"/>
                </a:solidFill>
                <a:latin typeface="Times New Roman" panose="02020603050405020304" pitchFamily="18" charset="0"/>
                <a:cs typeface="Times New Roman" panose="02020603050405020304" pitchFamily="18" charset="0"/>
              </a:rPr>
              <a:t>MBHI </a:t>
            </a:r>
            <a:r>
              <a:rPr lang="en-IN" sz="2000" dirty="0" smtClean="0">
                <a:solidFill>
                  <a:schemeClr val="bg1"/>
                </a:solidFill>
                <a:latin typeface="Times New Roman" panose="02020603050405020304" pitchFamily="18" charset="0"/>
                <a:cs typeface="Times New Roman" panose="02020603050405020304" pitchFamily="18" charset="0"/>
              </a:rPr>
              <a:t>is an </a:t>
            </a:r>
            <a:r>
              <a:rPr lang="en-IN" sz="2000" b="1" dirty="0">
                <a:solidFill>
                  <a:schemeClr val="bg1"/>
                </a:solidFill>
                <a:latin typeface="Times New Roman" panose="02020603050405020304" pitchFamily="18" charset="0"/>
                <a:cs typeface="Times New Roman" panose="02020603050405020304" pitchFamily="18" charset="0"/>
              </a:rPr>
              <a:t>Indian Stand Alone Health Insurance (SAHI) </a:t>
            </a:r>
            <a:r>
              <a:rPr lang="en-IN" sz="2000" dirty="0" smtClean="0">
                <a:solidFill>
                  <a:schemeClr val="bg1"/>
                </a:solidFill>
                <a:latin typeface="Times New Roman" panose="02020603050405020304" pitchFamily="18" charset="0"/>
                <a:cs typeface="Times New Roman" panose="02020603050405020304" pitchFamily="18" charset="0"/>
              </a:rPr>
              <a:t>company, founded in </a:t>
            </a:r>
            <a:r>
              <a:rPr lang="en-IN" sz="2000" b="1" dirty="0" smtClean="0">
                <a:solidFill>
                  <a:schemeClr val="bg1"/>
                </a:solidFill>
                <a:latin typeface="Times New Roman" panose="02020603050405020304" pitchFamily="18" charset="0"/>
                <a:cs typeface="Times New Roman" panose="02020603050405020304" pitchFamily="18" charset="0"/>
              </a:rPr>
              <a:t>2008</a:t>
            </a:r>
            <a:r>
              <a:rPr lang="en-IN" sz="2000" dirty="0" smtClean="0">
                <a:solidFill>
                  <a:schemeClr val="bg1"/>
                </a:solidFill>
                <a:latin typeface="Times New Roman" panose="02020603050405020304" pitchFamily="18" charset="0"/>
                <a:cs typeface="Times New Roman" panose="02020603050405020304" pitchFamily="18" charset="0"/>
              </a:rPr>
              <a:t>, starting in </a:t>
            </a:r>
            <a:r>
              <a:rPr lang="en-IN" sz="2000" b="1" dirty="0" smtClean="0">
                <a:solidFill>
                  <a:schemeClr val="bg1"/>
                </a:solidFill>
                <a:latin typeface="Times New Roman" panose="02020603050405020304" pitchFamily="18" charset="0"/>
                <a:cs typeface="Times New Roman" panose="02020603050405020304" pitchFamily="18" charset="0"/>
              </a:rPr>
              <a:t>2010</a:t>
            </a:r>
            <a:r>
              <a:rPr lang="en-IN" sz="2000" dirty="0" smtClean="0">
                <a:solidFill>
                  <a:schemeClr val="bg1"/>
                </a:solidFill>
                <a:latin typeface="Times New Roman" panose="02020603050405020304" pitchFamily="18" charset="0"/>
                <a:cs typeface="Times New Roman" panose="02020603050405020304" pitchFamily="18" charset="0"/>
              </a:rPr>
              <a:t>. </a:t>
            </a:r>
            <a:endParaRPr lang="en-IN" sz="2000" b="1" dirty="0">
              <a:solidFill>
                <a:schemeClr val="bg1"/>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653143" y="2351220"/>
            <a:ext cx="11116492" cy="707886"/>
          </a:xfrm>
          <a:prstGeom prst="rect">
            <a:avLst/>
          </a:prstGeom>
          <a:noFill/>
          <a:ln>
            <a:noFill/>
          </a:ln>
        </p:spPr>
        <p:txBody>
          <a:bodyPr wrap="square" rtlCol="0">
            <a:spAutoFit/>
          </a:bodyPr>
          <a:lstStyle/>
          <a:p>
            <a:pPr marL="342900" indent="-342900">
              <a:buFont typeface="Arial" panose="020B0604020202020204" pitchFamily="34" charset="0"/>
              <a:buChar char="•"/>
            </a:pPr>
            <a:r>
              <a:rPr lang="en-IN" sz="2000" dirty="0" smtClean="0">
                <a:solidFill>
                  <a:schemeClr val="bg1"/>
                </a:solidFill>
                <a:latin typeface="Times New Roman" panose="02020603050405020304" pitchFamily="18" charset="0"/>
                <a:cs typeface="Times New Roman" panose="02020603050405020304" pitchFamily="18" charset="0"/>
              </a:rPr>
              <a:t>In </a:t>
            </a:r>
            <a:r>
              <a:rPr lang="en-IN" sz="2000" b="1" dirty="0">
                <a:solidFill>
                  <a:schemeClr val="bg1"/>
                </a:solidFill>
                <a:latin typeface="Times New Roman" panose="02020603050405020304" pitchFamily="18" charset="0"/>
                <a:cs typeface="Times New Roman" panose="02020603050405020304" pitchFamily="18" charset="0"/>
              </a:rPr>
              <a:t>2019</a:t>
            </a:r>
            <a:r>
              <a:rPr lang="en-IN" sz="2000" dirty="0">
                <a:solidFill>
                  <a:schemeClr val="bg1"/>
                </a:solidFill>
                <a:latin typeface="Times New Roman" panose="02020603050405020304" pitchFamily="18" charset="0"/>
                <a:cs typeface="Times New Roman" panose="02020603050405020304" pitchFamily="18" charset="0"/>
              </a:rPr>
              <a:t>, the </a:t>
            </a:r>
            <a:r>
              <a:rPr lang="en-IN" sz="2000" b="1" dirty="0">
                <a:solidFill>
                  <a:schemeClr val="bg1"/>
                </a:solidFill>
                <a:latin typeface="Times New Roman" panose="02020603050405020304" pitchFamily="18" charset="0"/>
                <a:cs typeface="Times New Roman" panose="02020603050405020304" pitchFamily="18" charset="0"/>
              </a:rPr>
              <a:t>51%</a:t>
            </a:r>
            <a:r>
              <a:rPr lang="en-IN" sz="2000" dirty="0">
                <a:solidFill>
                  <a:schemeClr val="bg1"/>
                </a:solidFill>
                <a:latin typeface="Times New Roman" panose="02020603050405020304" pitchFamily="18" charset="0"/>
                <a:cs typeface="Times New Roman" panose="02020603050405020304" pitchFamily="18" charset="0"/>
              </a:rPr>
              <a:t> share of </a:t>
            </a:r>
            <a:r>
              <a:rPr lang="en-IN" sz="2000" b="1" dirty="0">
                <a:solidFill>
                  <a:schemeClr val="bg1"/>
                </a:solidFill>
                <a:latin typeface="Times New Roman" panose="02020603050405020304" pitchFamily="18" charset="0"/>
                <a:cs typeface="Times New Roman" panose="02020603050405020304" pitchFamily="18" charset="0"/>
              </a:rPr>
              <a:t>Max India </a:t>
            </a:r>
            <a:r>
              <a:rPr lang="en-IN" sz="2000" dirty="0">
                <a:solidFill>
                  <a:schemeClr val="bg1"/>
                </a:solidFill>
                <a:latin typeface="Times New Roman" panose="02020603050405020304" pitchFamily="18" charset="0"/>
                <a:cs typeface="Times New Roman" panose="02020603050405020304" pitchFamily="18" charset="0"/>
              </a:rPr>
              <a:t>limited has been bought by </a:t>
            </a:r>
            <a:r>
              <a:rPr lang="en-IN" sz="2000" dirty="0" smtClean="0">
                <a:solidFill>
                  <a:schemeClr val="bg1"/>
                </a:solidFill>
                <a:latin typeface="Times New Roman" panose="02020603050405020304" pitchFamily="18" charset="0"/>
                <a:cs typeface="Times New Roman" panose="02020603050405020304" pitchFamily="18" charset="0"/>
              </a:rPr>
              <a:t>private equity firm </a:t>
            </a:r>
            <a:r>
              <a:rPr lang="en-IN" sz="2000" b="1" dirty="0">
                <a:solidFill>
                  <a:schemeClr val="bg1"/>
                </a:solidFill>
                <a:latin typeface="Times New Roman" panose="02020603050405020304" pitchFamily="18" charset="0"/>
                <a:cs typeface="Times New Roman" panose="02020603050405020304" pitchFamily="18" charset="0"/>
              </a:rPr>
              <a:t>True North </a:t>
            </a:r>
            <a:r>
              <a:rPr lang="en-IN" sz="2000" dirty="0">
                <a:solidFill>
                  <a:schemeClr val="bg1"/>
                </a:solidFill>
                <a:latin typeface="Times New Roman" panose="02020603050405020304" pitchFamily="18" charset="0"/>
                <a:cs typeface="Times New Roman" panose="02020603050405020304" pitchFamily="18" charset="0"/>
              </a:rPr>
              <a:t>for </a:t>
            </a:r>
            <a:r>
              <a:rPr lang="en-IN" sz="2000" dirty="0" smtClean="0">
                <a:solidFill>
                  <a:schemeClr val="bg1"/>
                </a:solidFill>
                <a:latin typeface="Times New Roman" panose="02020603050405020304" pitchFamily="18" charset="0"/>
                <a:cs typeface="Times New Roman" panose="02020603050405020304" pitchFamily="18" charset="0"/>
              </a:rPr>
              <a:t>Rs</a:t>
            </a:r>
            <a:r>
              <a:rPr lang="en-IN" sz="2000" dirty="0">
                <a:solidFill>
                  <a:schemeClr val="bg1"/>
                </a:solidFill>
                <a:latin typeface="Times New Roman" panose="02020603050405020304" pitchFamily="18" charset="0"/>
                <a:cs typeface="Times New Roman" panose="02020603050405020304" pitchFamily="18" charset="0"/>
              </a:rPr>
              <a:t>. 510.51 crores. </a:t>
            </a:r>
          </a:p>
        </p:txBody>
      </p:sp>
      <p:sp>
        <p:nvSpPr>
          <p:cNvPr id="5" name="TextBox 4"/>
          <p:cNvSpPr txBox="1"/>
          <p:nvPr/>
        </p:nvSpPr>
        <p:spPr>
          <a:xfrm>
            <a:off x="653143" y="3143027"/>
            <a:ext cx="10842172" cy="400110"/>
          </a:xfrm>
          <a:prstGeom prst="rect">
            <a:avLst/>
          </a:prstGeom>
          <a:noFill/>
          <a:ln>
            <a:noFill/>
          </a:ln>
        </p:spPr>
        <p:txBody>
          <a:bodyPr wrap="square" rtlCol="0">
            <a:spAutoFit/>
          </a:bodyPr>
          <a:lstStyle/>
          <a:p>
            <a:pPr marL="342900" indent="-342900">
              <a:buFont typeface="Arial" panose="020B0604020202020204" pitchFamily="34" charset="0"/>
              <a:buChar char="•"/>
            </a:pPr>
            <a:r>
              <a:rPr lang="en-IN" sz="2000" dirty="0" smtClean="0">
                <a:solidFill>
                  <a:schemeClr val="bg1"/>
                </a:solidFill>
                <a:latin typeface="Times New Roman" panose="02020603050405020304" pitchFamily="18" charset="0"/>
                <a:cs typeface="Times New Roman" panose="02020603050405020304" pitchFamily="18" charset="0"/>
              </a:rPr>
              <a:t>The company is known as </a:t>
            </a:r>
            <a:r>
              <a:rPr lang="en-IN" sz="2000" b="1" dirty="0" smtClean="0">
                <a:solidFill>
                  <a:schemeClr val="bg1"/>
                </a:solidFill>
                <a:latin typeface="Times New Roman" panose="02020603050405020304" pitchFamily="18" charset="0"/>
                <a:cs typeface="Times New Roman" panose="02020603050405020304" pitchFamily="18" charset="0"/>
              </a:rPr>
              <a:t>Niva Bupa Health Insurance </a:t>
            </a:r>
            <a:r>
              <a:rPr lang="en-IN" sz="2000" dirty="0" smtClean="0">
                <a:solidFill>
                  <a:schemeClr val="bg1"/>
                </a:solidFill>
                <a:latin typeface="Times New Roman" panose="02020603050405020304" pitchFamily="18" charset="0"/>
                <a:cs typeface="Times New Roman" panose="02020603050405020304" pitchFamily="18" charset="0"/>
              </a:rPr>
              <a:t>company from </a:t>
            </a:r>
            <a:r>
              <a:rPr lang="en-IN" sz="2000" b="1" dirty="0" smtClean="0">
                <a:solidFill>
                  <a:schemeClr val="bg1"/>
                </a:solidFill>
                <a:latin typeface="Times New Roman" panose="02020603050405020304" pitchFamily="18" charset="0"/>
                <a:cs typeface="Times New Roman" panose="02020603050405020304" pitchFamily="18" charset="0"/>
              </a:rPr>
              <a:t>July ‘21</a:t>
            </a:r>
            <a:r>
              <a:rPr lang="en-IN" sz="2000" dirty="0" smtClean="0">
                <a:solidFill>
                  <a:schemeClr val="bg1"/>
                </a:solidFill>
                <a:latin typeface="Times New Roman" panose="02020603050405020304" pitchFamily="18" charset="0"/>
                <a:cs typeface="Times New Roman" panose="02020603050405020304" pitchFamily="18" charset="0"/>
              </a:rPr>
              <a:t>.</a:t>
            </a:r>
            <a:endParaRPr lang="en-IN" sz="2000" dirty="0">
              <a:solidFill>
                <a:schemeClr val="bg1"/>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653143" y="3637629"/>
            <a:ext cx="11116492" cy="400110"/>
          </a:xfrm>
          <a:prstGeom prst="rect">
            <a:avLst/>
          </a:prstGeom>
          <a:noFill/>
          <a:ln>
            <a:noFill/>
          </a:ln>
        </p:spPr>
        <p:txBody>
          <a:bodyPr wrap="square" rtlCol="0">
            <a:spAutoFit/>
          </a:bodyPr>
          <a:lstStyle/>
          <a:p>
            <a:pPr marL="342900" indent="-342900" algn="just">
              <a:buFont typeface="Arial" panose="020B0604020202020204" pitchFamily="34" charset="0"/>
              <a:buChar char="•"/>
            </a:pPr>
            <a:r>
              <a:rPr lang="en-IN" sz="2000" dirty="0">
                <a:solidFill>
                  <a:schemeClr val="bg1"/>
                </a:solidFill>
                <a:latin typeface="Times New Roman" panose="02020603050405020304" pitchFamily="18" charset="0"/>
                <a:cs typeface="Times New Roman" panose="02020603050405020304" pitchFamily="18" charset="0"/>
              </a:rPr>
              <a:t>I</a:t>
            </a:r>
            <a:r>
              <a:rPr lang="en-IN" sz="2000" dirty="0" smtClean="0">
                <a:solidFill>
                  <a:schemeClr val="bg1"/>
                </a:solidFill>
                <a:latin typeface="Times New Roman" panose="02020603050405020304" pitchFamily="18" charset="0"/>
                <a:cs typeface="Times New Roman" panose="02020603050405020304" pitchFamily="18" charset="0"/>
              </a:rPr>
              <a:t>ndustry leading brand, growing </a:t>
            </a:r>
            <a:r>
              <a:rPr lang="en-IN" sz="2000" b="1" dirty="0" smtClean="0">
                <a:solidFill>
                  <a:schemeClr val="bg1"/>
                </a:solidFill>
                <a:latin typeface="Times New Roman" panose="02020603050405020304" pitchFamily="18" charset="0"/>
                <a:cs typeface="Times New Roman" panose="02020603050405020304" pitchFamily="18" charset="0"/>
              </a:rPr>
              <a:t>5-7%</a:t>
            </a:r>
            <a:r>
              <a:rPr lang="en-IN" sz="2000" dirty="0" smtClean="0">
                <a:solidFill>
                  <a:schemeClr val="bg1"/>
                </a:solidFill>
                <a:latin typeface="Times New Roman" panose="02020603050405020304" pitchFamily="18" charset="0"/>
                <a:cs typeface="Times New Roman" panose="02020603050405020304" pitchFamily="18" charset="0"/>
              </a:rPr>
              <a:t> faster than </a:t>
            </a:r>
            <a:r>
              <a:rPr lang="en-IN" sz="2000" b="1" dirty="0" smtClean="0">
                <a:solidFill>
                  <a:schemeClr val="bg1"/>
                </a:solidFill>
                <a:latin typeface="Times New Roman" panose="02020603050405020304" pitchFamily="18" charset="0"/>
                <a:cs typeface="Times New Roman" panose="02020603050405020304" pitchFamily="18" charset="0"/>
              </a:rPr>
              <a:t>HI</a:t>
            </a:r>
            <a:r>
              <a:rPr lang="en-IN" sz="2000" dirty="0" smtClean="0">
                <a:solidFill>
                  <a:schemeClr val="bg1"/>
                </a:solidFill>
                <a:latin typeface="Times New Roman" panose="02020603050405020304" pitchFamily="18" charset="0"/>
                <a:cs typeface="Times New Roman" panose="02020603050405020304" pitchFamily="18" charset="0"/>
              </a:rPr>
              <a:t> market, with </a:t>
            </a:r>
            <a:r>
              <a:rPr lang="en-IN" sz="2000" b="1" dirty="0" smtClean="0">
                <a:solidFill>
                  <a:schemeClr val="bg1"/>
                </a:solidFill>
                <a:latin typeface="Times New Roman" panose="02020603050405020304" pitchFamily="18" charset="0"/>
                <a:cs typeface="Times New Roman" panose="02020603050405020304" pitchFamily="18" charset="0"/>
              </a:rPr>
              <a:t>7+ million </a:t>
            </a:r>
            <a:r>
              <a:rPr lang="en-IN" sz="2000" dirty="0" smtClean="0">
                <a:solidFill>
                  <a:schemeClr val="bg1"/>
                </a:solidFill>
                <a:latin typeface="Times New Roman" panose="02020603050405020304" pitchFamily="18" charset="0"/>
                <a:cs typeface="Times New Roman" panose="02020603050405020304" pitchFamily="18" charset="0"/>
              </a:rPr>
              <a:t>lives covered</a:t>
            </a:r>
            <a:r>
              <a:rPr lang="en-IN" sz="2000" b="1" dirty="0" smtClean="0">
                <a:solidFill>
                  <a:schemeClr val="bg1"/>
                </a:solidFill>
                <a:latin typeface="Times New Roman" panose="02020603050405020304" pitchFamily="18" charset="0"/>
                <a:cs typeface="Times New Roman" panose="02020603050405020304" pitchFamily="18" charset="0"/>
              </a:rPr>
              <a:t>.</a:t>
            </a:r>
            <a:endParaRPr lang="en-IN" sz="2000" b="1" dirty="0">
              <a:solidFill>
                <a:schemeClr val="bg1"/>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653143" y="4132231"/>
            <a:ext cx="11538857" cy="400110"/>
          </a:xfrm>
          <a:prstGeom prst="rect">
            <a:avLst/>
          </a:prstGeom>
          <a:noFill/>
          <a:ln>
            <a:noFill/>
          </a:ln>
        </p:spPr>
        <p:txBody>
          <a:bodyPr wrap="square" rtlCol="0">
            <a:spAutoFit/>
          </a:bodyPr>
          <a:lstStyle/>
          <a:p>
            <a:pPr marL="342900" indent="-342900" algn="just">
              <a:buFont typeface="Arial" panose="020B0604020202020204" pitchFamily="34" charset="0"/>
              <a:buChar char="•"/>
            </a:pPr>
            <a:r>
              <a:rPr lang="en-IN" sz="2000" dirty="0" smtClean="0">
                <a:solidFill>
                  <a:schemeClr val="bg1"/>
                </a:solidFill>
                <a:latin typeface="Times New Roman" panose="02020603050405020304" pitchFamily="18" charset="0"/>
                <a:cs typeface="Times New Roman" panose="02020603050405020304" pitchFamily="18" charset="0"/>
              </a:rPr>
              <a:t>Leader </a:t>
            </a:r>
            <a:r>
              <a:rPr lang="en-IN" sz="2000" dirty="0">
                <a:solidFill>
                  <a:schemeClr val="bg1"/>
                </a:solidFill>
                <a:latin typeface="Times New Roman" panose="02020603050405020304" pitchFamily="18" charset="0"/>
                <a:cs typeface="Times New Roman" panose="02020603050405020304" pitchFamily="18" charset="0"/>
              </a:rPr>
              <a:t>in the ‘</a:t>
            </a:r>
            <a:r>
              <a:rPr lang="en-IN" sz="2000" b="1" dirty="0">
                <a:solidFill>
                  <a:schemeClr val="bg1"/>
                </a:solidFill>
                <a:latin typeface="Times New Roman" panose="02020603050405020304" pitchFamily="18" charset="0"/>
                <a:cs typeface="Times New Roman" panose="02020603050405020304" pitchFamily="18" charset="0"/>
              </a:rPr>
              <a:t>HNI and Affluent segment</a:t>
            </a:r>
            <a:r>
              <a:rPr lang="en-IN" sz="2000" dirty="0">
                <a:solidFill>
                  <a:schemeClr val="bg1"/>
                </a:solidFill>
                <a:latin typeface="Times New Roman" panose="02020603050405020304" pitchFamily="18" charset="0"/>
                <a:cs typeface="Times New Roman" panose="02020603050405020304" pitchFamily="18" charset="0"/>
              </a:rPr>
              <a:t>’ </a:t>
            </a:r>
            <a:r>
              <a:rPr lang="en-IN" sz="2000" dirty="0" smtClean="0">
                <a:solidFill>
                  <a:schemeClr val="bg1"/>
                </a:solidFill>
                <a:latin typeface="Times New Roman" panose="02020603050405020304" pitchFamily="18" charset="0"/>
                <a:cs typeface="Times New Roman" panose="02020603050405020304" pitchFamily="18" charset="0"/>
              </a:rPr>
              <a:t>with </a:t>
            </a:r>
            <a:r>
              <a:rPr lang="en-IN" sz="2000" b="1" dirty="0" smtClean="0">
                <a:solidFill>
                  <a:schemeClr val="bg1"/>
                </a:solidFill>
                <a:latin typeface="Times New Roman" panose="02020603050405020304" pitchFamily="18" charset="0"/>
                <a:cs typeface="Times New Roman" panose="02020603050405020304" pitchFamily="18" charset="0"/>
              </a:rPr>
              <a:t>68000</a:t>
            </a:r>
            <a:r>
              <a:rPr lang="en-IN" sz="2000" b="1" dirty="0">
                <a:solidFill>
                  <a:schemeClr val="bg1"/>
                </a:solidFill>
                <a:latin typeface="Times New Roman" panose="02020603050405020304" pitchFamily="18" charset="0"/>
                <a:cs typeface="Times New Roman" panose="02020603050405020304" pitchFamily="18" charset="0"/>
              </a:rPr>
              <a:t>+ agents </a:t>
            </a:r>
            <a:r>
              <a:rPr lang="en-IN" sz="2000" dirty="0">
                <a:solidFill>
                  <a:schemeClr val="bg1"/>
                </a:solidFill>
                <a:latin typeface="Times New Roman" panose="02020603050405020304" pitchFamily="18" charset="0"/>
                <a:cs typeface="Times New Roman" panose="02020603050405020304" pitchFamily="18" charset="0"/>
              </a:rPr>
              <a:t>along with </a:t>
            </a:r>
            <a:r>
              <a:rPr lang="en-IN" sz="2000" b="1" dirty="0">
                <a:solidFill>
                  <a:schemeClr val="bg1"/>
                </a:solidFill>
                <a:latin typeface="Times New Roman" panose="02020603050405020304" pitchFamily="18" charset="0"/>
                <a:cs typeface="Times New Roman" panose="02020603050405020304" pitchFamily="18" charset="0"/>
              </a:rPr>
              <a:t>4000+ </a:t>
            </a:r>
            <a:r>
              <a:rPr lang="en-IN" sz="2000" b="1" dirty="0" smtClean="0">
                <a:solidFill>
                  <a:schemeClr val="bg1"/>
                </a:solidFill>
                <a:latin typeface="Times New Roman" panose="02020603050405020304" pitchFamily="18" charset="0"/>
                <a:cs typeface="Times New Roman" panose="02020603050405020304" pitchFamily="18" charset="0"/>
              </a:rPr>
              <a:t>employees.</a:t>
            </a:r>
            <a:endParaRPr lang="en-IN" sz="2000" b="1" dirty="0">
              <a:solidFill>
                <a:schemeClr val="bg1"/>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653143" y="4626833"/>
            <a:ext cx="11547565" cy="707886"/>
          </a:xfrm>
          <a:prstGeom prst="rect">
            <a:avLst/>
          </a:prstGeom>
          <a:noFill/>
          <a:ln>
            <a:noFill/>
          </a:ln>
        </p:spPr>
        <p:txBody>
          <a:bodyPr wrap="square" rtlCol="0">
            <a:spAutoFit/>
          </a:bodyPr>
          <a:lstStyle/>
          <a:p>
            <a:pPr marL="342900" indent="-342900" algn="just">
              <a:buFont typeface="Arial" panose="020B0604020202020204" pitchFamily="34" charset="0"/>
              <a:buChar char="•"/>
            </a:pPr>
            <a:r>
              <a:rPr lang="en-IN" sz="2000" dirty="0" smtClean="0">
                <a:solidFill>
                  <a:schemeClr val="bg1"/>
                </a:solidFill>
                <a:latin typeface="Times New Roman" panose="02020603050405020304" pitchFamily="18" charset="0"/>
                <a:cs typeface="Times New Roman" panose="02020603050405020304" pitchFamily="18" charset="0"/>
              </a:rPr>
              <a:t>Highest </a:t>
            </a:r>
            <a:r>
              <a:rPr lang="en-IN" sz="2000" b="1" dirty="0">
                <a:solidFill>
                  <a:schemeClr val="bg1"/>
                </a:solidFill>
                <a:latin typeface="Times New Roman" panose="02020603050405020304" pitchFamily="18" charset="0"/>
                <a:cs typeface="Times New Roman" panose="02020603050405020304" pitchFamily="18" charset="0"/>
              </a:rPr>
              <a:t>retail customer mix </a:t>
            </a:r>
            <a:r>
              <a:rPr lang="en-IN" sz="2000" dirty="0">
                <a:solidFill>
                  <a:schemeClr val="bg1"/>
                </a:solidFill>
                <a:latin typeface="Times New Roman" panose="02020603050405020304" pitchFamily="18" charset="0"/>
                <a:cs typeface="Times New Roman" panose="02020603050405020304" pitchFamily="18" charset="0"/>
              </a:rPr>
              <a:t>at </a:t>
            </a:r>
            <a:r>
              <a:rPr lang="en-IN" sz="2000" b="1" dirty="0">
                <a:solidFill>
                  <a:schemeClr val="bg1"/>
                </a:solidFill>
                <a:latin typeface="Times New Roman" panose="02020603050405020304" pitchFamily="18" charset="0"/>
                <a:cs typeface="Times New Roman" panose="02020603050405020304" pitchFamily="18" charset="0"/>
              </a:rPr>
              <a:t>97%</a:t>
            </a:r>
            <a:r>
              <a:rPr lang="en-IN" sz="2000" dirty="0">
                <a:solidFill>
                  <a:schemeClr val="bg1"/>
                </a:solidFill>
                <a:latin typeface="Times New Roman" panose="02020603050405020304" pitchFamily="18" charset="0"/>
                <a:cs typeface="Times New Roman" panose="02020603050405020304" pitchFamily="18" charset="0"/>
              </a:rPr>
              <a:t>, </a:t>
            </a:r>
            <a:r>
              <a:rPr lang="en-IN" sz="2000" dirty="0" smtClean="0">
                <a:solidFill>
                  <a:schemeClr val="bg1"/>
                </a:solidFill>
                <a:latin typeface="Times New Roman" panose="02020603050405020304" pitchFamily="18" charset="0"/>
                <a:cs typeface="Times New Roman" panose="02020603050405020304" pitchFamily="18" charset="0"/>
              </a:rPr>
              <a:t>best </a:t>
            </a:r>
            <a:r>
              <a:rPr lang="en-IN" sz="2000" b="1" dirty="0">
                <a:solidFill>
                  <a:schemeClr val="bg1"/>
                </a:solidFill>
                <a:latin typeface="Times New Roman" panose="02020603050405020304" pitchFamily="18" charset="0"/>
                <a:cs typeface="Times New Roman" panose="02020603050405020304" pitchFamily="18" charset="0"/>
              </a:rPr>
              <a:t>in class persistency </a:t>
            </a:r>
            <a:r>
              <a:rPr lang="en-IN" sz="2000" dirty="0" smtClean="0">
                <a:solidFill>
                  <a:schemeClr val="bg1"/>
                </a:solidFill>
                <a:latin typeface="Times New Roman" panose="02020603050405020304" pitchFamily="18" charset="0"/>
                <a:cs typeface="Times New Roman" panose="02020603050405020304" pitchFamily="18" charset="0"/>
              </a:rPr>
              <a:t>with </a:t>
            </a:r>
            <a:r>
              <a:rPr lang="en-IN" sz="2000" b="1" dirty="0" smtClean="0">
                <a:solidFill>
                  <a:schemeClr val="bg1"/>
                </a:solidFill>
                <a:latin typeface="Times New Roman" panose="02020603050405020304" pitchFamily="18" charset="0"/>
                <a:cs typeface="Times New Roman" panose="02020603050405020304" pitchFamily="18" charset="0"/>
              </a:rPr>
              <a:t>GWP </a:t>
            </a:r>
            <a:r>
              <a:rPr lang="en-IN" sz="2000" b="1" dirty="0">
                <a:solidFill>
                  <a:schemeClr val="bg1"/>
                </a:solidFill>
                <a:latin typeface="Times New Roman" panose="02020603050405020304" pitchFamily="18" charset="0"/>
                <a:cs typeface="Times New Roman" panose="02020603050405020304" pitchFamily="18" charset="0"/>
              </a:rPr>
              <a:t>(Gross Written Premium) </a:t>
            </a:r>
            <a:r>
              <a:rPr lang="en-IN" sz="2000" dirty="0">
                <a:solidFill>
                  <a:schemeClr val="bg1"/>
                </a:solidFill>
                <a:latin typeface="Times New Roman" panose="02020603050405020304" pitchFamily="18" charset="0"/>
                <a:cs typeface="Times New Roman" panose="02020603050405020304" pitchFamily="18" charset="0"/>
              </a:rPr>
              <a:t>Rs. </a:t>
            </a:r>
            <a:r>
              <a:rPr lang="en-IN" sz="2000" b="1" dirty="0" smtClean="0">
                <a:solidFill>
                  <a:schemeClr val="bg1"/>
                </a:solidFill>
                <a:latin typeface="Times New Roman" panose="02020603050405020304" pitchFamily="18" charset="0"/>
                <a:cs typeface="Times New Roman" panose="02020603050405020304" pitchFamily="18" charset="0"/>
              </a:rPr>
              <a:t>1751cr </a:t>
            </a:r>
            <a:r>
              <a:rPr lang="en-IN" sz="2000" b="1" dirty="0">
                <a:solidFill>
                  <a:schemeClr val="bg1"/>
                </a:solidFill>
                <a:latin typeface="Times New Roman" panose="02020603050405020304" pitchFamily="18" charset="0"/>
                <a:cs typeface="Times New Roman" panose="02020603050405020304" pitchFamily="18" charset="0"/>
              </a:rPr>
              <a:t>(FY ’21</a:t>
            </a:r>
            <a:r>
              <a:rPr lang="en-IN" sz="2000" b="1" dirty="0" smtClean="0">
                <a:solidFill>
                  <a:schemeClr val="bg1"/>
                </a:solidFill>
                <a:latin typeface="Times New Roman" panose="02020603050405020304" pitchFamily="18" charset="0"/>
                <a:cs typeface="Times New Roman" panose="02020603050405020304" pitchFamily="18" charset="0"/>
              </a:rPr>
              <a:t>). </a:t>
            </a:r>
            <a:endParaRPr lang="en-IN" sz="2000" b="1" dirty="0">
              <a:solidFill>
                <a:schemeClr val="bg1"/>
              </a:solidFill>
              <a:latin typeface="Times New Roman" panose="02020603050405020304" pitchFamily="18" charset="0"/>
              <a:cs typeface="Times New Roman" panose="02020603050405020304" pitchFamily="18" charset="0"/>
            </a:endParaRPr>
          </a:p>
        </p:txBody>
      </p:sp>
      <p:sp>
        <p:nvSpPr>
          <p:cNvPr id="9" name="TextBox 8"/>
          <p:cNvSpPr txBox="1"/>
          <p:nvPr/>
        </p:nvSpPr>
        <p:spPr>
          <a:xfrm>
            <a:off x="653142" y="5413002"/>
            <a:ext cx="11538857" cy="707886"/>
          </a:xfrm>
          <a:prstGeom prst="rect">
            <a:avLst/>
          </a:prstGeom>
          <a:noFill/>
          <a:ln>
            <a:noFill/>
          </a:ln>
        </p:spPr>
        <p:txBody>
          <a:bodyPr wrap="square" rtlCol="0">
            <a:spAutoFit/>
          </a:bodyPr>
          <a:lstStyle/>
          <a:p>
            <a:pPr marL="342900" indent="-342900" algn="just">
              <a:buFont typeface="Arial" panose="020B0604020202020204" pitchFamily="34" charset="0"/>
              <a:buChar char="•"/>
            </a:pPr>
            <a:r>
              <a:rPr lang="en-IN" sz="2000" dirty="0" smtClean="0">
                <a:solidFill>
                  <a:schemeClr val="bg1"/>
                </a:solidFill>
                <a:latin typeface="Times New Roman" panose="02020603050405020304" pitchFamily="18" charset="0"/>
                <a:cs typeface="Times New Roman" panose="02020603050405020304" pitchFamily="18" charset="0"/>
              </a:rPr>
              <a:t>“</a:t>
            </a:r>
            <a:r>
              <a:rPr lang="en-IN" sz="2000" b="1" dirty="0" smtClean="0">
                <a:solidFill>
                  <a:schemeClr val="bg1"/>
                </a:solidFill>
                <a:latin typeface="Times New Roman" panose="02020603050405020304" pitchFamily="18" charset="0"/>
                <a:cs typeface="Times New Roman" panose="02020603050405020304" pitchFamily="18" charset="0"/>
              </a:rPr>
              <a:t>First to Industry Innovations</a:t>
            </a:r>
            <a:r>
              <a:rPr lang="en-IN" sz="2000" dirty="0" smtClean="0">
                <a:solidFill>
                  <a:schemeClr val="bg1"/>
                </a:solidFill>
                <a:latin typeface="Times New Roman" panose="02020603050405020304" pitchFamily="18" charset="0"/>
                <a:cs typeface="Times New Roman" panose="02020603050405020304" pitchFamily="18" charset="0"/>
              </a:rPr>
              <a:t>” introduced like  “</a:t>
            </a:r>
            <a:r>
              <a:rPr lang="en-IN" sz="2000" b="1" dirty="0" smtClean="0">
                <a:solidFill>
                  <a:schemeClr val="bg1"/>
                </a:solidFill>
                <a:latin typeface="Times New Roman" panose="02020603050405020304" pitchFamily="18" charset="0"/>
                <a:cs typeface="Times New Roman" panose="02020603050405020304" pitchFamily="18" charset="0"/>
              </a:rPr>
              <a:t>Highest sum insured</a:t>
            </a:r>
            <a:r>
              <a:rPr lang="en-IN" sz="2000" dirty="0" smtClean="0">
                <a:solidFill>
                  <a:schemeClr val="bg1"/>
                </a:solidFill>
                <a:latin typeface="Times New Roman" panose="02020603050405020304" pitchFamily="18" charset="0"/>
                <a:cs typeface="Times New Roman" panose="02020603050405020304" pitchFamily="18" charset="0"/>
              </a:rPr>
              <a:t>”, “</a:t>
            </a:r>
            <a:r>
              <a:rPr lang="en-IN" sz="2000" b="1" dirty="0" smtClean="0">
                <a:solidFill>
                  <a:schemeClr val="bg1"/>
                </a:solidFill>
                <a:latin typeface="Times New Roman" panose="02020603050405020304" pitchFamily="18" charset="0"/>
                <a:cs typeface="Times New Roman" panose="02020603050405020304" pitchFamily="18" charset="0"/>
              </a:rPr>
              <a:t>No age restrictions for enrolment</a:t>
            </a:r>
            <a:r>
              <a:rPr lang="en-IN" sz="2000" dirty="0" smtClean="0">
                <a:solidFill>
                  <a:schemeClr val="bg1"/>
                </a:solidFill>
                <a:latin typeface="Times New Roman" panose="02020603050405020304" pitchFamily="18" charset="0"/>
                <a:cs typeface="Times New Roman" panose="02020603050405020304" pitchFamily="18" charset="0"/>
              </a:rPr>
              <a:t>”, “</a:t>
            </a:r>
            <a:r>
              <a:rPr lang="en-IN" sz="2000" b="1" dirty="0" smtClean="0">
                <a:solidFill>
                  <a:schemeClr val="bg1"/>
                </a:solidFill>
                <a:latin typeface="Times New Roman" panose="02020603050405020304" pitchFamily="18" charset="0"/>
                <a:cs typeface="Times New Roman" panose="02020603050405020304" pitchFamily="18" charset="0"/>
              </a:rPr>
              <a:t>No claim loading</a:t>
            </a:r>
            <a:r>
              <a:rPr lang="en-IN" sz="2000" dirty="0" smtClean="0">
                <a:solidFill>
                  <a:schemeClr val="bg1"/>
                </a:solidFill>
                <a:latin typeface="Times New Roman" panose="02020603050405020304" pitchFamily="18" charset="0"/>
                <a:cs typeface="Times New Roman" panose="02020603050405020304" pitchFamily="18" charset="0"/>
              </a:rPr>
              <a:t>”, “</a:t>
            </a:r>
            <a:r>
              <a:rPr lang="en-IN" sz="2000" b="1" dirty="0" smtClean="0">
                <a:solidFill>
                  <a:schemeClr val="bg1"/>
                </a:solidFill>
                <a:latin typeface="Times New Roman" panose="02020603050405020304" pitchFamily="18" charset="0"/>
                <a:cs typeface="Times New Roman" panose="02020603050405020304" pitchFamily="18" charset="0"/>
              </a:rPr>
              <a:t>Guaranteed renewability</a:t>
            </a:r>
            <a:r>
              <a:rPr lang="en-IN" sz="2000" dirty="0" smtClean="0">
                <a:solidFill>
                  <a:schemeClr val="bg1"/>
                </a:solidFill>
                <a:latin typeface="Times New Roman" panose="02020603050405020304" pitchFamily="18" charset="0"/>
                <a:cs typeface="Times New Roman" panose="02020603050405020304" pitchFamily="18" charset="0"/>
              </a:rPr>
              <a:t>”, &amp; “</a:t>
            </a:r>
            <a:r>
              <a:rPr lang="en-IN" sz="2000" b="1" dirty="0" smtClean="0">
                <a:solidFill>
                  <a:schemeClr val="bg1"/>
                </a:solidFill>
                <a:latin typeface="Times New Roman" panose="02020603050405020304" pitchFamily="18" charset="0"/>
                <a:cs typeface="Times New Roman" panose="02020603050405020304" pitchFamily="18" charset="0"/>
              </a:rPr>
              <a:t>No 2 year waiting period</a:t>
            </a:r>
            <a:r>
              <a:rPr lang="en-IN" sz="2000" dirty="0" smtClean="0">
                <a:solidFill>
                  <a:schemeClr val="bg1"/>
                </a:solidFill>
                <a:latin typeface="Times New Roman" panose="02020603050405020304" pitchFamily="18" charset="0"/>
                <a:cs typeface="Times New Roman" panose="02020603050405020304" pitchFamily="18" charset="0"/>
              </a:rPr>
              <a:t>”. </a:t>
            </a:r>
            <a:endParaRPr lang="en-IN" sz="2000" dirty="0">
              <a:solidFill>
                <a:schemeClr val="bg1"/>
              </a:solidFill>
              <a:latin typeface="Times New Roman" panose="02020603050405020304" pitchFamily="18" charset="0"/>
              <a:cs typeface="Times New Roman" panose="02020603050405020304" pitchFamily="18" charset="0"/>
            </a:endParaRPr>
          </a:p>
        </p:txBody>
      </p:sp>
      <p:sp>
        <p:nvSpPr>
          <p:cNvPr id="10" name="TextBox 9"/>
          <p:cNvSpPr txBox="1"/>
          <p:nvPr/>
        </p:nvSpPr>
        <p:spPr>
          <a:xfrm>
            <a:off x="653142" y="6209742"/>
            <a:ext cx="11155680" cy="404948"/>
          </a:xfrm>
          <a:prstGeom prst="rect">
            <a:avLst/>
          </a:prstGeom>
          <a:noFill/>
          <a:ln>
            <a:noFill/>
          </a:ln>
        </p:spPr>
        <p:txBody>
          <a:bodyPr wrap="square" rtlCol="0">
            <a:spAutoFit/>
          </a:bodyPr>
          <a:lstStyle/>
          <a:p>
            <a:pPr marL="342900" indent="-342900" algn="just">
              <a:buFont typeface="Arial" panose="020B0604020202020204" pitchFamily="34" charset="0"/>
              <a:buChar char="•"/>
            </a:pPr>
            <a:r>
              <a:rPr lang="en-IN" sz="2000" b="1" dirty="0" smtClean="0">
                <a:solidFill>
                  <a:schemeClr val="bg1"/>
                </a:solidFill>
                <a:latin typeface="Times New Roman" panose="02020603050405020304" pitchFamily="18" charset="0"/>
                <a:cs typeface="Times New Roman" panose="02020603050405020304" pitchFamily="18" charset="0"/>
              </a:rPr>
              <a:t>Expansion plan </a:t>
            </a:r>
            <a:r>
              <a:rPr lang="en-IN" sz="2000" dirty="0" smtClean="0">
                <a:solidFill>
                  <a:schemeClr val="bg1"/>
                </a:solidFill>
                <a:latin typeface="Times New Roman" panose="02020603050405020304" pitchFamily="18" charset="0"/>
                <a:cs typeface="Times New Roman" panose="02020603050405020304" pitchFamily="18" charset="0"/>
              </a:rPr>
              <a:t>of  </a:t>
            </a:r>
            <a:r>
              <a:rPr lang="en-IN" sz="2000" b="1" dirty="0" smtClean="0">
                <a:solidFill>
                  <a:schemeClr val="bg1"/>
                </a:solidFill>
                <a:latin typeface="Times New Roman" panose="02020603050405020304" pitchFamily="18" charset="0"/>
                <a:cs typeface="Times New Roman" panose="02020603050405020304" pitchFamily="18" charset="0"/>
              </a:rPr>
              <a:t>278</a:t>
            </a:r>
            <a:r>
              <a:rPr lang="en-IN" sz="2000" dirty="0" smtClean="0">
                <a:solidFill>
                  <a:schemeClr val="bg1"/>
                </a:solidFill>
                <a:latin typeface="Times New Roman" panose="02020603050405020304" pitchFamily="18" charset="0"/>
                <a:cs typeface="Times New Roman" panose="02020603050405020304" pitchFamily="18" charset="0"/>
              </a:rPr>
              <a:t> Office Units in </a:t>
            </a:r>
            <a:r>
              <a:rPr lang="en-IN" sz="2000" b="1" dirty="0" smtClean="0">
                <a:solidFill>
                  <a:schemeClr val="bg1"/>
                </a:solidFill>
                <a:latin typeface="Times New Roman" panose="02020603050405020304" pitchFamily="18" charset="0"/>
                <a:cs typeface="Times New Roman" panose="02020603050405020304" pitchFamily="18" charset="0"/>
              </a:rPr>
              <a:t>161</a:t>
            </a:r>
            <a:r>
              <a:rPr lang="en-IN" sz="2000" dirty="0" smtClean="0">
                <a:solidFill>
                  <a:schemeClr val="bg1"/>
                </a:solidFill>
                <a:latin typeface="Times New Roman" panose="02020603050405020304" pitchFamily="18" charset="0"/>
                <a:cs typeface="Times New Roman" panose="02020603050405020304" pitchFamily="18" charset="0"/>
              </a:rPr>
              <a:t> locations by the end of </a:t>
            </a:r>
            <a:r>
              <a:rPr lang="en-IN" sz="2000" b="1" dirty="0" smtClean="0">
                <a:solidFill>
                  <a:schemeClr val="bg1"/>
                </a:solidFill>
                <a:latin typeface="Times New Roman" panose="02020603050405020304" pitchFamily="18" charset="0"/>
                <a:cs typeface="Times New Roman" panose="02020603050405020304" pitchFamily="18" charset="0"/>
              </a:rPr>
              <a:t>FY ’22.</a:t>
            </a:r>
            <a:endParaRPr lang="en-IN" sz="2000" b="1" dirty="0">
              <a:solidFill>
                <a:schemeClr val="bg1"/>
              </a:solidFill>
              <a:latin typeface="Times New Roman" panose="02020603050405020304" pitchFamily="18" charset="0"/>
              <a:cs typeface="Times New Roman" panose="02020603050405020304" pitchFamily="18" charset="0"/>
            </a:endParaRPr>
          </a:p>
        </p:txBody>
      </p:sp>
      <p:sp>
        <p:nvSpPr>
          <p:cNvPr id="11" name="Right Arrow 10"/>
          <p:cNvSpPr/>
          <p:nvPr/>
        </p:nvSpPr>
        <p:spPr>
          <a:xfrm>
            <a:off x="91440" y="1650479"/>
            <a:ext cx="561702" cy="27432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ight Arrow 12"/>
          <p:cNvSpPr/>
          <p:nvPr/>
        </p:nvSpPr>
        <p:spPr>
          <a:xfrm>
            <a:off x="91440" y="2442286"/>
            <a:ext cx="561702" cy="27432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Right Arrow 13"/>
          <p:cNvSpPr/>
          <p:nvPr/>
        </p:nvSpPr>
        <p:spPr>
          <a:xfrm>
            <a:off x="91440" y="3216564"/>
            <a:ext cx="561702" cy="27432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Right Arrow 14"/>
          <p:cNvSpPr/>
          <p:nvPr/>
        </p:nvSpPr>
        <p:spPr>
          <a:xfrm>
            <a:off x="91440" y="3726650"/>
            <a:ext cx="561702" cy="27432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6" name="Right Arrow 15"/>
          <p:cNvSpPr/>
          <p:nvPr/>
        </p:nvSpPr>
        <p:spPr>
          <a:xfrm>
            <a:off x="91440" y="4203750"/>
            <a:ext cx="561702" cy="27432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7" name="Right Arrow 16"/>
          <p:cNvSpPr/>
          <p:nvPr/>
        </p:nvSpPr>
        <p:spPr>
          <a:xfrm>
            <a:off x="91440" y="4706456"/>
            <a:ext cx="561702" cy="27432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8" name="Right Arrow 17"/>
          <p:cNvSpPr/>
          <p:nvPr/>
        </p:nvSpPr>
        <p:spPr>
          <a:xfrm>
            <a:off x="97971" y="5485554"/>
            <a:ext cx="561702" cy="27432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9" name="Right Arrow 18"/>
          <p:cNvSpPr/>
          <p:nvPr/>
        </p:nvSpPr>
        <p:spPr>
          <a:xfrm>
            <a:off x="97971" y="6265517"/>
            <a:ext cx="561702" cy="27432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37935978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4651823" y="0"/>
            <a:ext cx="3015070" cy="709789"/>
          </a:xfrm>
          <a:prstGeom prst="horizontalScroll">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000" b="1" u="sng" dirty="0">
                <a:solidFill>
                  <a:schemeClr val="bg1"/>
                </a:solidFill>
                <a:latin typeface="Times New Roman" panose="02020603050405020304" pitchFamily="18" charset="0"/>
                <a:cs typeface="Times New Roman" panose="02020603050405020304" pitchFamily="18" charset="0"/>
              </a:rPr>
              <a:t>Data Presentation</a:t>
            </a:r>
          </a:p>
        </p:txBody>
      </p:sp>
      <p:pic>
        <p:nvPicPr>
          <p:cNvPr id="4" name="Picture 3"/>
          <p:cNvPicPr>
            <a:picLocks noChangeAspect="1"/>
          </p:cNvPicPr>
          <p:nvPr/>
        </p:nvPicPr>
        <p:blipFill>
          <a:blip r:embed="rId2"/>
          <a:stretch>
            <a:fillRect/>
          </a:stretch>
        </p:blipFill>
        <p:spPr>
          <a:xfrm>
            <a:off x="7020281" y="1026237"/>
            <a:ext cx="4980864" cy="3657917"/>
          </a:xfrm>
          <a:prstGeom prst="rect">
            <a:avLst/>
          </a:prstGeom>
          <a:ln>
            <a:solidFill>
              <a:schemeClr val="tx1"/>
            </a:solidFill>
          </a:ln>
          <a:effectLst/>
        </p:spPr>
      </p:pic>
      <p:pic>
        <p:nvPicPr>
          <p:cNvPr id="5" name="Picture 4"/>
          <p:cNvPicPr>
            <a:picLocks noChangeAspect="1"/>
          </p:cNvPicPr>
          <p:nvPr/>
        </p:nvPicPr>
        <p:blipFill>
          <a:blip r:embed="rId3"/>
          <a:stretch>
            <a:fillRect/>
          </a:stretch>
        </p:blipFill>
        <p:spPr>
          <a:xfrm>
            <a:off x="114300" y="1026237"/>
            <a:ext cx="5546655" cy="3788247"/>
          </a:xfrm>
          <a:prstGeom prst="rect">
            <a:avLst/>
          </a:prstGeom>
          <a:solidFill>
            <a:srgbClr val="66FFFF"/>
          </a:solidFill>
          <a:ln>
            <a:solidFill>
              <a:schemeClr val="tx1"/>
            </a:solidFill>
          </a:ln>
          <a:effectLst/>
        </p:spPr>
      </p:pic>
      <p:sp>
        <p:nvSpPr>
          <p:cNvPr id="6" name="TextBox 5"/>
          <p:cNvSpPr txBox="1"/>
          <p:nvPr/>
        </p:nvSpPr>
        <p:spPr>
          <a:xfrm>
            <a:off x="114300" y="4901928"/>
            <a:ext cx="5546655" cy="584775"/>
          </a:xfrm>
          <a:prstGeom prst="rect">
            <a:avLst/>
          </a:prstGeom>
          <a:noFill/>
          <a:ln>
            <a:noFill/>
          </a:ln>
          <a:effectLst/>
        </p:spPr>
        <p:txBody>
          <a:bodyPr wrap="square" rtlCol="0">
            <a:spAutoFit/>
          </a:bodyPr>
          <a:lstStyle/>
          <a:p>
            <a:pPr algn="ctr"/>
            <a:r>
              <a:rPr lang="en-IN" sz="1600" b="1" dirty="0">
                <a:latin typeface="Times New Roman" panose="02020603050405020304" pitchFamily="18" charset="0"/>
                <a:cs typeface="Times New Roman" panose="02020603050405020304" pitchFamily="18" charset="0"/>
              </a:rPr>
              <a:t>Output Sheet of Overall Candidate Seriousness towards Pre-Offer Documentation Process</a:t>
            </a:r>
          </a:p>
        </p:txBody>
      </p:sp>
      <p:sp>
        <p:nvSpPr>
          <p:cNvPr id="8" name="Rectangle 7"/>
          <p:cNvSpPr/>
          <p:nvPr/>
        </p:nvSpPr>
        <p:spPr>
          <a:xfrm>
            <a:off x="7020280" y="4811554"/>
            <a:ext cx="4980865" cy="584775"/>
          </a:xfrm>
          <a:prstGeom prst="rect">
            <a:avLst/>
          </a:prstGeom>
          <a:noFill/>
          <a:ln>
            <a:noFill/>
          </a:ln>
          <a:effectLst/>
        </p:spPr>
        <p:txBody>
          <a:bodyPr wrap="square">
            <a:spAutoFit/>
          </a:bodyPr>
          <a:lstStyle/>
          <a:p>
            <a:pPr algn="ctr"/>
            <a:r>
              <a:rPr lang="en-IN" sz="1600" b="1" dirty="0">
                <a:latin typeface="Times New Roman" panose="02020603050405020304" pitchFamily="18" charset="0"/>
                <a:cs typeface="Times New Roman" panose="02020603050405020304" pitchFamily="18" charset="0"/>
              </a:rPr>
              <a:t>Graphical Representation of Overall Candidate Seriousness towards Pre-Offer Documentation Process</a:t>
            </a:r>
          </a:p>
        </p:txBody>
      </p:sp>
      <p:sp>
        <p:nvSpPr>
          <p:cNvPr id="9" name="Flowchart: Alternate Process 8"/>
          <p:cNvSpPr/>
          <p:nvPr/>
        </p:nvSpPr>
        <p:spPr>
          <a:xfrm>
            <a:off x="992004" y="5750716"/>
            <a:ext cx="1903342" cy="821533"/>
          </a:xfrm>
          <a:prstGeom prst="flowChartAlternateProcess">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latin typeface="Times New Roman" panose="02020603050405020304" pitchFamily="18" charset="0"/>
                <a:cs typeface="Times New Roman" panose="02020603050405020304" pitchFamily="18" charset="0"/>
              </a:rPr>
              <a:t>MS –Excel Function Used</a:t>
            </a:r>
            <a:endParaRPr lang="en-IN" dirty="0">
              <a:solidFill>
                <a:schemeClr val="bg1"/>
              </a:solidFill>
              <a:latin typeface="Times New Roman" panose="02020603050405020304" pitchFamily="18" charset="0"/>
              <a:cs typeface="Times New Roman" panose="02020603050405020304" pitchFamily="18" charset="0"/>
            </a:endParaRPr>
          </a:p>
        </p:txBody>
      </p:sp>
      <p:sp>
        <p:nvSpPr>
          <p:cNvPr id="10" name="Equal 9"/>
          <p:cNvSpPr/>
          <p:nvPr/>
        </p:nvSpPr>
        <p:spPr>
          <a:xfrm>
            <a:off x="3053953" y="5997177"/>
            <a:ext cx="514350" cy="328612"/>
          </a:xfrm>
          <a:prstGeom prst="mathEqual">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2" name="Horizontal Scroll 11"/>
          <p:cNvSpPr/>
          <p:nvPr/>
        </p:nvSpPr>
        <p:spPr>
          <a:xfrm>
            <a:off x="3726910" y="5661421"/>
            <a:ext cx="4864895" cy="1000125"/>
          </a:xfrm>
          <a:prstGeom prst="horizontalScroll">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a:solidFill>
                  <a:schemeClr val="bg1"/>
                </a:solidFill>
                <a:latin typeface="Times New Roman" panose="02020603050405020304" pitchFamily="18" charset="0"/>
                <a:cs typeface="Times New Roman" panose="02020603050405020304" pitchFamily="18" charset="0"/>
              </a:rPr>
              <a:t>=IF(C2&gt;=4,"NOT SERIOUS","SERIOUS")</a:t>
            </a:r>
          </a:p>
        </p:txBody>
      </p:sp>
      <p:sp>
        <p:nvSpPr>
          <p:cNvPr id="13" name="Right Arrow 12"/>
          <p:cNvSpPr/>
          <p:nvPr/>
        </p:nvSpPr>
        <p:spPr>
          <a:xfrm>
            <a:off x="5731007" y="2603837"/>
            <a:ext cx="1132255" cy="633046"/>
          </a:xfrm>
          <a:prstGeom prst="rightArrow">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38982070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1665757759"/>
              </p:ext>
            </p:extLst>
          </p:nvPr>
        </p:nvGraphicFramePr>
        <p:xfrm>
          <a:off x="193263" y="788234"/>
          <a:ext cx="4572000"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91589" y="3531545"/>
            <a:ext cx="4689900" cy="307777"/>
          </a:xfrm>
          <a:prstGeom prst="rect">
            <a:avLst/>
          </a:prstGeom>
          <a:noFill/>
          <a:ln>
            <a:noFill/>
          </a:ln>
          <a:effectLst/>
        </p:spPr>
        <p:txBody>
          <a:bodyPr wrap="square" rtlCol="0">
            <a:spAutoFit/>
          </a:bodyPr>
          <a:lstStyle/>
          <a:p>
            <a:r>
              <a:rPr lang="en-IN" sz="1400" b="1" dirty="0">
                <a:latin typeface="Times New Roman" panose="02020603050405020304" pitchFamily="18" charset="0"/>
                <a:cs typeface="Times New Roman" panose="02020603050405020304" pitchFamily="18" charset="0"/>
              </a:rPr>
              <a:t>Graphical representation of the vaccination status findings</a:t>
            </a:r>
          </a:p>
        </p:txBody>
      </p:sp>
      <p:graphicFrame>
        <p:nvGraphicFramePr>
          <p:cNvPr id="5" name="Chart 4"/>
          <p:cNvGraphicFramePr/>
          <p:nvPr>
            <p:extLst>
              <p:ext uri="{D42A27DB-BD31-4B8C-83A1-F6EECF244321}">
                <p14:modId xmlns:p14="http://schemas.microsoft.com/office/powerpoint/2010/main" val="3819213923"/>
              </p:ext>
            </p:extLst>
          </p:nvPr>
        </p:nvGraphicFramePr>
        <p:xfrm>
          <a:off x="5795555" y="816148"/>
          <a:ext cx="6178732"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6696222" y="3559348"/>
            <a:ext cx="5278065" cy="307777"/>
          </a:xfrm>
          <a:prstGeom prst="rect">
            <a:avLst/>
          </a:prstGeom>
          <a:noFill/>
          <a:ln>
            <a:noFill/>
          </a:ln>
          <a:effectLst/>
        </p:spPr>
        <p:txBody>
          <a:bodyPr wrap="square" rtlCol="0">
            <a:spAutoFit/>
          </a:bodyPr>
          <a:lstStyle/>
          <a:p>
            <a:r>
              <a:rPr lang="en-IN" sz="1400" b="1" dirty="0">
                <a:latin typeface="Times New Roman" panose="02020603050405020304" pitchFamily="18" charset="0"/>
                <a:cs typeface="Times New Roman" panose="02020603050405020304" pitchFamily="18" charset="0"/>
              </a:rPr>
              <a:t>Graphical representation of the vaccination </a:t>
            </a:r>
            <a:r>
              <a:rPr lang="en-IN" sz="1400" b="1" dirty="0" smtClean="0">
                <a:latin typeface="Times New Roman" panose="02020603050405020304" pitchFamily="18" charset="0"/>
                <a:cs typeface="Times New Roman" panose="02020603050405020304" pitchFamily="18" charset="0"/>
              </a:rPr>
              <a:t>remarks pattern</a:t>
            </a:r>
            <a:endParaRPr lang="en-IN" sz="1400" b="1" dirty="0">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4"/>
          <a:stretch>
            <a:fillRect/>
          </a:stretch>
        </p:blipFill>
        <p:spPr>
          <a:xfrm>
            <a:off x="191589" y="3861357"/>
            <a:ext cx="4572000" cy="2743199"/>
          </a:xfrm>
          <a:prstGeom prst="rect">
            <a:avLst/>
          </a:prstGeom>
          <a:noFill/>
          <a:ln>
            <a:solidFill>
              <a:schemeClr val="tx1"/>
            </a:solidFill>
          </a:ln>
          <a:effectLst/>
        </p:spPr>
      </p:pic>
      <p:sp>
        <p:nvSpPr>
          <p:cNvPr id="8" name="TextBox 7"/>
          <p:cNvSpPr txBox="1"/>
          <p:nvPr/>
        </p:nvSpPr>
        <p:spPr>
          <a:xfrm>
            <a:off x="218219" y="6550222"/>
            <a:ext cx="4689900" cy="307778"/>
          </a:xfrm>
          <a:prstGeom prst="rect">
            <a:avLst/>
          </a:prstGeom>
          <a:noFill/>
          <a:ln>
            <a:noFill/>
          </a:ln>
          <a:effectLst/>
        </p:spPr>
        <p:txBody>
          <a:bodyPr wrap="square" rtlCol="0">
            <a:spAutoFit/>
          </a:bodyPr>
          <a:lstStyle/>
          <a:p>
            <a:r>
              <a:rPr lang="en-IN" sz="1400" b="1" dirty="0">
                <a:latin typeface="Times New Roman" panose="02020603050405020304" pitchFamily="18" charset="0"/>
                <a:cs typeface="Times New Roman" panose="02020603050405020304" pitchFamily="18" charset="0"/>
              </a:rPr>
              <a:t>Graphical representation of PA’s knowledge about scheme</a:t>
            </a:r>
          </a:p>
        </p:txBody>
      </p:sp>
      <p:pic>
        <p:nvPicPr>
          <p:cNvPr id="9" name="Picture 8"/>
          <p:cNvPicPr>
            <a:picLocks noChangeAspect="1"/>
          </p:cNvPicPr>
          <p:nvPr/>
        </p:nvPicPr>
        <p:blipFill>
          <a:blip r:embed="rId5"/>
          <a:stretch>
            <a:fillRect/>
          </a:stretch>
        </p:blipFill>
        <p:spPr>
          <a:xfrm>
            <a:off x="7402287" y="3864742"/>
            <a:ext cx="4572000" cy="2739814"/>
          </a:xfrm>
          <a:prstGeom prst="rect">
            <a:avLst/>
          </a:prstGeom>
          <a:noFill/>
          <a:ln>
            <a:noFill/>
          </a:ln>
          <a:effectLst/>
        </p:spPr>
      </p:pic>
      <p:sp>
        <p:nvSpPr>
          <p:cNvPr id="10" name="TextBox 9"/>
          <p:cNvSpPr txBox="1"/>
          <p:nvPr/>
        </p:nvSpPr>
        <p:spPr>
          <a:xfrm>
            <a:off x="7173187" y="6550222"/>
            <a:ext cx="4789713" cy="307777"/>
          </a:xfrm>
          <a:prstGeom prst="rect">
            <a:avLst/>
          </a:prstGeom>
          <a:noFill/>
          <a:ln>
            <a:noFill/>
          </a:ln>
          <a:effectLst/>
        </p:spPr>
        <p:txBody>
          <a:bodyPr wrap="square" rtlCol="0">
            <a:spAutoFit/>
          </a:bodyPr>
          <a:lstStyle/>
          <a:p>
            <a:pPr algn="ctr"/>
            <a:r>
              <a:rPr lang="en-IN" sz="1400" b="1" dirty="0">
                <a:latin typeface="Times New Roman" panose="02020603050405020304" pitchFamily="18" charset="0"/>
                <a:cs typeface="Times New Roman" panose="02020603050405020304" pitchFamily="18" charset="0"/>
              </a:rPr>
              <a:t>Graphical representation of </a:t>
            </a:r>
            <a:r>
              <a:rPr lang="en-IN" sz="1400" b="1" dirty="0" smtClean="0">
                <a:latin typeface="Times New Roman" panose="02020603050405020304" pitchFamily="18" charset="0"/>
                <a:cs typeface="Times New Roman" panose="02020603050405020304" pitchFamily="18" charset="0"/>
              </a:rPr>
              <a:t>PA feedback data</a:t>
            </a:r>
            <a:endParaRPr lang="en-IN" sz="1400" b="1" dirty="0">
              <a:latin typeface="Times New Roman" panose="02020603050405020304" pitchFamily="18" charset="0"/>
              <a:cs typeface="Times New Roman" panose="02020603050405020304" pitchFamily="18" charset="0"/>
            </a:endParaRPr>
          </a:p>
        </p:txBody>
      </p:sp>
      <p:sp>
        <p:nvSpPr>
          <p:cNvPr id="11" name="Horizontal Scroll 10"/>
          <p:cNvSpPr/>
          <p:nvPr/>
        </p:nvSpPr>
        <p:spPr>
          <a:xfrm>
            <a:off x="4651823" y="0"/>
            <a:ext cx="3015070" cy="709789"/>
          </a:xfrm>
          <a:prstGeom prst="horizontalScroll">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TextBox 11"/>
          <p:cNvSpPr txBox="1"/>
          <p:nvPr/>
        </p:nvSpPr>
        <p:spPr>
          <a:xfrm>
            <a:off x="4677004" y="110247"/>
            <a:ext cx="2989889" cy="461665"/>
          </a:xfrm>
          <a:prstGeom prst="rect">
            <a:avLst/>
          </a:prstGeom>
          <a:noFill/>
          <a:ln>
            <a:noFill/>
          </a:ln>
          <a:effectLst/>
        </p:spPr>
        <p:txBody>
          <a:bodyPr wrap="square" rtlCol="0">
            <a:spAutoFit/>
          </a:bodyPr>
          <a:lstStyle/>
          <a:p>
            <a:pPr algn="ctr"/>
            <a:r>
              <a:rPr lang="en-IN" sz="2400" b="1" u="sng" dirty="0" smtClean="0">
                <a:solidFill>
                  <a:schemeClr val="bg1"/>
                </a:solidFill>
                <a:latin typeface="Times New Roman" panose="02020603050405020304" pitchFamily="18" charset="0"/>
                <a:cs typeface="Times New Roman" panose="02020603050405020304" pitchFamily="18" charset="0"/>
              </a:rPr>
              <a:t>Data Presentation</a:t>
            </a:r>
            <a:endParaRPr lang="en-IN" sz="2400" b="1" u="sng" dirty="0">
              <a:solidFill>
                <a:schemeClr val="bg1"/>
              </a:solidFill>
              <a:latin typeface="Times New Roman" panose="02020603050405020304" pitchFamily="18" charset="0"/>
              <a:cs typeface="Times New Roman" panose="02020603050405020304" pitchFamily="18" charset="0"/>
            </a:endParaRPr>
          </a:p>
        </p:txBody>
      </p:sp>
      <p:sp>
        <p:nvSpPr>
          <p:cNvPr id="13" name="Right Arrow 12"/>
          <p:cNvSpPr/>
          <p:nvPr/>
        </p:nvSpPr>
        <p:spPr>
          <a:xfrm>
            <a:off x="4908120" y="1843311"/>
            <a:ext cx="771210" cy="633046"/>
          </a:xfrm>
          <a:prstGeom prst="rightArrow">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Right Arrow 13"/>
          <p:cNvSpPr/>
          <p:nvPr/>
        </p:nvSpPr>
        <p:spPr>
          <a:xfrm>
            <a:off x="4877470" y="4916433"/>
            <a:ext cx="2380287" cy="633046"/>
          </a:xfrm>
          <a:prstGeom prst="rightArrow">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35868545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orizontal Scroll 4"/>
          <p:cNvSpPr/>
          <p:nvPr/>
        </p:nvSpPr>
        <p:spPr>
          <a:xfrm>
            <a:off x="4743491" y="15757"/>
            <a:ext cx="3139655" cy="947479"/>
          </a:xfrm>
          <a:prstGeom prst="horizontalScroll">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3" name="Rounded Rectangle 22"/>
          <p:cNvSpPr/>
          <p:nvPr/>
        </p:nvSpPr>
        <p:spPr>
          <a:xfrm>
            <a:off x="443219" y="5223682"/>
            <a:ext cx="11603581" cy="1090811"/>
          </a:xfrm>
          <a:prstGeom prst="roundRect">
            <a:avLst/>
          </a:prstGeom>
          <a:solidFill>
            <a:srgbClr val="002060"/>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2" name="Rounded Rectangle 21"/>
          <p:cNvSpPr/>
          <p:nvPr/>
        </p:nvSpPr>
        <p:spPr>
          <a:xfrm>
            <a:off x="443219" y="3978565"/>
            <a:ext cx="11603581" cy="846240"/>
          </a:xfrm>
          <a:prstGeom prst="roundRect">
            <a:avLst/>
          </a:prstGeom>
          <a:solidFill>
            <a:srgbClr val="002060"/>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1" name="Rounded Rectangle 20"/>
          <p:cNvSpPr/>
          <p:nvPr/>
        </p:nvSpPr>
        <p:spPr>
          <a:xfrm>
            <a:off x="541854" y="2599570"/>
            <a:ext cx="11459226" cy="980117"/>
          </a:xfrm>
          <a:prstGeom prst="roundRect">
            <a:avLst/>
          </a:prstGeom>
          <a:solidFill>
            <a:srgbClr val="002060"/>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ounded Rectangle 19"/>
          <p:cNvSpPr/>
          <p:nvPr/>
        </p:nvSpPr>
        <p:spPr>
          <a:xfrm>
            <a:off x="541855" y="1383058"/>
            <a:ext cx="11459225" cy="707886"/>
          </a:xfrm>
          <a:prstGeom prst="roundRect">
            <a:avLst/>
          </a:prstGeom>
          <a:solidFill>
            <a:srgbClr val="002060"/>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extBox 1"/>
          <p:cNvSpPr txBox="1"/>
          <p:nvPr/>
        </p:nvSpPr>
        <p:spPr>
          <a:xfrm>
            <a:off x="4743491" y="216140"/>
            <a:ext cx="3172264" cy="461665"/>
          </a:xfrm>
          <a:prstGeom prst="rect">
            <a:avLst/>
          </a:prstGeom>
          <a:noFill/>
        </p:spPr>
        <p:txBody>
          <a:bodyPr wrap="square" rtlCol="0">
            <a:spAutoFit/>
          </a:bodyPr>
          <a:lstStyle/>
          <a:p>
            <a:pPr algn="ctr"/>
            <a:r>
              <a:rPr lang="en-IN" sz="2400" b="1" u="sng" dirty="0" smtClean="0">
                <a:solidFill>
                  <a:schemeClr val="bg1"/>
                </a:solidFill>
                <a:latin typeface="Times New Roman" panose="02020603050405020304" pitchFamily="18" charset="0"/>
                <a:cs typeface="Times New Roman" panose="02020603050405020304" pitchFamily="18" charset="0"/>
              </a:rPr>
              <a:t>Analysis and Findings</a:t>
            </a:r>
            <a:endParaRPr lang="en-IN" sz="2400" b="1" u="sng" dirty="0">
              <a:solidFill>
                <a:schemeClr val="bg1"/>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541854" y="1410507"/>
            <a:ext cx="11360745" cy="726036"/>
          </a:xfrm>
          <a:prstGeom prst="rect">
            <a:avLst/>
          </a:prstGeom>
          <a:noFill/>
          <a:effectLst/>
        </p:spPr>
        <p:txBody>
          <a:bodyPr wrap="square" rtlCol="0">
            <a:spAutoFit/>
          </a:bodyPr>
          <a:lstStyle/>
          <a:p>
            <a:pPr marL="342900" indent="-342900" algn="just">
              <a:buFont typeface="Arial" panose="020B0604020202020204" pitchFamily="34" charset="0"/>
              <a:buChar char="•"/>
            </a:pPr>
            <a:r>
              <a:rPr lang="en-IN" sz="2000" b="1" dirty="0" smtClean="0">
                <a:solidFill>
                  <a:schemeClr val="bg1"/>
                </a:solidFill>
                <a:latin typeface="Times New Roman" panose="02020603050405020304" pitchFamily="18" charset="0"/>
                <a:cs typeface="Times New Roman" panose="02020603050405020304" pitchFamily="18" charset="0"/>
              </a:rPr>
              <a:t>Documentation</a:t>
            </a:r>
            <a:r>
              <a:rPr lang="en-IN" sz="2000" dirty="0" smtClean="0">
                <a:solidFill>
                  <a:schemeClr val="bg1"/>
                </a:solidFill>
                <a:latin typeface="Times New Roman" panose="02020603050405020304" pitchFamily="18" charset="0"/>
                <a:cs typeface="Times New Roman" panose="02020603050405020304" pitchFamily="18" charset="0"/>
              </a:rPr>
              <a:t> </a:t>
            </a:r>
            <a:r>
              <a:rPr lang="en-IN" sz="2000" b="1" dirty="0" smtClean="0">
                <a:solidFill>
                  <a:schemeClr val="bg1"/>
                </a:solidFill>
                <a:latin typeface="Times New Roman" panose="02020603050405020304" pitchFamily="18" charset="0"/>
                <a:cs typeface="Times New Roman" panose="02020603050405020304" pitchFamily="18" charset="0"/>
              </a:rPr>
              <a:t>query </a:t>
            </a:r>
            <a:r>
              <a:rPr lang="en-IN" sz="2000" dirty="0" smtClean="0">
                <a:solidFill>
                  <a:schemeClr val="bg1"/>
                </a:solidFill>
                <a:latin typeface="Times New Roman" panose="02020603050405020304" pitchFamily="18" charset="0"/>
                <a:cs typeface="Times New Roman" panose="02020603050405020304" pitchFamily="18" charset="0"/>
              </a:rPr>
              <a:t>arising for </a:t>
            </a:r>
            <a:r>
              <a:rPr lang="en-IN" sz="2000" b="1" dirty="0" smtClean="0">
                <a:solidFill>
                  <a:schemeClr val="bg1"/>
                </a:solidFill>
                <a:latin typeface="Times New Roman" panose="02020603050405020304" pitchFamily="18" charset="0"/>
                <a:cs typeface="Times New Roman" panose="02020603050405020304" pitchFamily="18" charset="0"/>
              </a:rPr>
              <a:t>mark sheets </a:t>
            </a:r>
            <a:r>
              <a:rPr lang="en-IN" sz="2000" dirty="0" smtClean="0">
                <a:solidFill>
                  <a:schemeClr val="bg1"/>
                </a:solidFill>
                <a:latin typeface="Times New Roman" panose="02020603050405020304" pitchFamily="18" charset="0"/>
                <a:cs typeface="Times New Roman" panose="02020603050405020304" pitchFamily="18" charset="0"/>
              </a:rPr>
              <a:t>and</a:t>
            </a:r>
            <a:r>
              <a:rPr lang="en-IN" sz="2000" b="1" dirty="0" smtClean="0">
                <a:solidFill>
                  <a:schemeClr val="bg1"/>
                </a:solidFill>
                <a:latin typeface="Times New Roman" panose="02020603050405020304" pitchFamily="18" charset="0"/>
                <a:cs typeface="Times New Roman" panose="02020603050405020304" pitchFamily="18" charset="0"/>
              </a:rPr>
              <a:t> cancelled cheque </a:t>
            </a:r>
            <a:r>
              <a:rPr lang="en-IN" sz="2000" dirty="0" smtClean="0">
                <a:solidFill>
                  <a:schemeClr val="bg1"/>
                </a:solidFill>
                <a:latin typeface="Times New Roman" panose="02020603050405020304" pitchFamily="18" charset="0"/>
                <a:cs typeface="Times New Roman" panose="02020603050405020304" pitchFamily="18" charset="0"/>
              </a:rPr>
              <a:t>are either due to the candidates </a:t>
            </a:r>
            <a:r>
              <a:rPr lang="en-IN" sz="2000" b="1" dirty="0" smtClean="0">
                <a:solidFill>
                  <a:schemeClr val="bg1"/>
                </a:solidFill>
                <a:latin typeface="Times New Roman" panose="02020603050405020304" pitchFamily="18" charset="0"/>
                <a:cs typeface="Times New Roman" panose="02020603050405020304" pitchFamily="18" charset="0"/>
              </a:rPr>
              <a:t>forgetting</a:t>
            </a:r>
            <a:r>
              <a:rPr lang="en-IN" sz="2000" dirty="0" smtClean="0">
                <a:solidFill>
                  <a:schemeClr val="bg1"/>
                </a:solidFill>
                <a:latin typeface="Times New Roman" panose="02020603050405020304" pitchFamily="18" charset="0"/>
                <a:cs typeface="Times New Roman" panose="02020603050405020304" pitchFamily="18" charset="0"/>
              </a:rPr>
              <a:t> to submit them </a:t>
            </a:r>
            <a:r>
              <a:rPr lang="en-IN" sz="2000" b="1" dirty="0" smtClean="0">
                <a:solidFill>
                  <a:schemeClr val="bg1"/>
                </a:solidFill>
                <a:latin typeface="Times New Roman" panose="02020603050405020304" pitchFamily="18" charset="0"/>
                <a:cs typeface="Times New Roman" panose="02020603050405020304" pitchFamily="18" charset="0"/>
              </a:rPr>
              <a:t>entirely</a:t>
            </a:r>
            <a:r>
              <a:rPr lang="en-IN" sz="2000" dirty="0" smtClean="0">
                <a:solidFill>
                  <a:schemeClr val="bg1"/>
                </a:solidFill>
                <a:latin typeface="Times New Roman" panose="02020603050405020304" pitchFamily="18" charset="0"/>
                <a:cs typeface="Times New Roman" panose="02020603050405020304" pitchFamily="18" charset="0"/>
              </a:rPr>
              <a:t>, or by sending </a:t>
            </a:r>
            <a:r>
              <a:rPr lang="en-IN" sz="2000" b="1" dirty="0" smtClean="0">
                <a:solidFill>
                  <a:schemeClr val="bg1"/>
                </a:solidFill>
                <a:latin typeface="Times New Roman" panose="02020603050405020304" pitchFamily="18" charset="0"/>
                <a:cs typeface="Times New Roman" panose="02020603050405020304" pitchFamily="18" charset="0"/>
              </a:rPr>
              <a:t>poor quality, illegible documents</a:t>
            </a:r>
            <a:r>
              <a:rPr lang="en-IN" sz="2000" dirty="0" smtClean="0">
                <a:solidFill>
                  <a:schemeClr val="bg1"/>
                </a:solidFill>
                <a:latin typeface="Times New Roman" panose="02020603050405020304" pitchFamily="18" charset="0"/>
                <a:cs typeface="Times New Roman" panose="02020603050405020304" pitchFamily="18" charset="0"/>
              </a:rPr>
              <a:t>. </a:t>
            </a:r>
            <a:endParaRPr lang="en-IN" sz="2000" dirty="0">
              <a:solidFill>
                <a:schemeClr val="bg1"/>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658167" y="2564024"/>
            <a:ext cx="11171884" cy="1015663"/>
          </a:xfrm>
          <a:prstGeom prst="rect">
            <a:avLst/>
          </a:prstGeom>
          <a:noFill/>
        </p:spPr>
        <p:txBody>
          <a:bodyPr wrap="square" rtlCol="0">
            <a:spAutoFit/>
          </a:bodyPr>
          <a:lstStyle/>
          <a:p>
            <a:pPr marL="342900" indent="-342900">
              <a:buFont typeface="Arial" panose="020B0604020202020204" pitchFamily="34" charset="0"/>
              <a:buChar char="•"/>
            </a:pPr>
            <a:r>
              <a:rPr lang="en-IN" sz="2000" b="1" dirty="0" smtClean="0">
                <a:solidFill>
                  <a:schemeClr val="bg1"/>
                </a:solidFill>
                <a:latin typeface="Times New Roman" panose="02020603050405020304" pitchFamily="18" charset="0"/>
                <a:cs typeface="Times New Roman" panose="02020603050405020304" pitchFamily="18" charset="0"/>
              </a:rPr>
              <a:t>Documentation query </a:t>
            </a:r>
            <a:r>
              <a:rPr lang="en-IN" sz="2000" dirty="0" smtClean="0">
                <a:solidFill>
                  <a:schemeClr val="bg1"/>
                </a:solidFill>
                <a:latin typeface="Times New Roman" panose="02020603050405020304" pitchFamily="18" charset="0"/>
                <a:cs typeface="Times New Roman" panose="02020603050405020304" pitchFamily="18" charset="0"/>
              </a:rPr>
              <a:t>arising for </a:t>
            </a:r>
            <a:r>
              <a:rPr lang="en-IN" sz="2000" b="1" dirty="0" smtClean="0">
                <a:solidFill>
                  <a:schemeClr val="bg1"/>
                </a:solidFill>
                <a:latin typeface="Times New Roman" panose="02020603050405020304" pitchFamily="18" charset="0"/>
                <a:cs typeface="Times New Roman" panose="02020603050405020304" pitchFamily="18" charset="0"/>
              </a:rPr>
              <a:t>E Aadhar </a:t>
            </a:r>
            <a:r>
              <a:rPr lang="en-IN" sz="2000" dirty="0" smtClean="0">
                <a:solidFill>
                  <a:schemeClr val="bg1"/>
                </a:solidFill>
                <a:latin typeface="Times New Roman" panose="02020603050405020304" pitchFamily="18" charset="0"/>
                <a:cs typeface="Times New Roman" panose="02020603050405020304" pitchFamily="18" charset="0"/>
              </a:rPr>
              <a:t>is </a:t>
            </a:r>
            <a:r>
              <a:rPr lang="en-IN" sz="2000" dirty="0">
                <a:solidFill>
                  <a:schemeClr val="bg1"/>
                </a:solidFill>
                <a:latin typeface="Times New Roman" panose="02020603050405020304" pitchFamily="18" charset="0"/>
                <a:cs typeface="Times New Roman" panose="02020603050405020304" pitchFamily="18" charset="0"/>
              </a:rPr>
              <a:t>mainly due to the candidate actually </a:t>
            </a:r>
            <a:r>
              <a:rPr lang="en-IN" sz="2000" b="1" dirty="0">
                <a:solidFill>
                  <a:schemeClr val="bg1"/>
                </a:solidFill>
                <a:latin typeface="Times New Roman" panose="02020603050405020304" pitchFamily="18" charset="0"/>
                <a:cs typeface="Times New Roman" panose="02020603050405020304" pitchFamily="18" charset="0"/>
              </a:rPr>
              <a:t>not knowing how to download it (65.96</a:t>
            </a:r>
            <a:r>
              <a:rPr lang="en-IN" sz="2000" b="1" dirty="0" smtClean="0">
                <a:solidFill>
                  <a:schemeClr val="bg1"/>
                </a:solidFill>
                <a:latin typeface="Times New Roman" panose="02020603050405020304" pitchFamily="18" charset="0"/>
                <a:cs typeface="Times New Roman" panose="02020603050405020304" pitchFamily="18" charset="0"/>
              </a:rPr>
              <a:t>%) or</a:t>
            </a:r>
            <a:r>
              <a:rPr lang="en-IN" sz="2000" dirty="0" smtClean="0">
                <a:solidFill>
                  <a:schemeClr val="bg1"/>
                </a:solidFill>
                <a:latin typeface="Times New Roman" panose="02020603050405020304" pitchFamily="18" charset="0"/>
                <a:cs typeface="Times New Roman" panose="02020603050405020304" pitchFamily="18" charset="0"/>
              </a:rPr>
              <a:t> due to candidates’ </a:t>
            </a:r>
            <a:r>
              <a:rPr lang="en-IN" sz="2000" b="1" dirty="0" smtClean="0">
                <a:solidFill>
                  <a:schemeClr val="bg1"/>
                </a:solidFill>
                <a:latin typeface="Times New Roman" panose="02020603050405020304" pitchFamily="18" charset="0"/>
                <a:cs typeface="Times New Roman" panose="02020603050405020304" pitchFamily="18" charset="0"/>
              </a:rPr>
              <a:t>phone number connected</a:t>
            </a:r>
            <a:r>
              <a:rPr lang="en-IN" sz="2000" dirty="0" smtClean="0">
                <a:solidFill>
                  <a:schemeClr val="bg1"/>
                </a:solidFill>
                <a:latin typeface="Times New Roman" panose="02020603050405020304" pitchFamily="18" charset="0"/>
                <a:cs typeface="Times New Roman" panose="02020603050405020304" pitchFamily="18" charset="0"/>
              </a:rPr>
              <a:t> with the Aadhar being </a:t>
            </a:r>
            <a:r>
              <a:rPr lang="en-IN" sz="2000" b="1" dirty="0" smtClean="0">
                <a:solidFill>
                  <a:schemeClr val="bg1"/>
                </a:solidFill>
                <a:latin typeface="Times New Roman" panose="02020603050405020304" pitchFamily="18" charset="0"/>
                <a:cs typeface="Times New Roman" panose="02020603050405020304" pitchFamily="18" charset="0"/>
              </a:rPr>
              <a:t>obsolete (34.04%)</a:t>
            </a:r>
            <a:r>
              <a:rPr lang="en-IN" sz="2000" dirty="0">
                <a:solidFill>
                  <a:schemeClr val="bg1"/>
                </a:solidFill>
                <a:latin typeface="Times New Roman" panose="02020603050405020304" pitchFamily="18" charset="0"/>
                <a:cs typeface="Times New Roman" panose="02020603050405020304" pitchFamily="18" charset="0"/>
              </a:rPr>
              <a:t>.</a:t>
            </a:r>
            <a:endParaRPr lang="en-IN" sz="2000" b="1" dirty="0">
              <a:solidFill>
                <a:schemeClr val="bg1"/>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658166" y="4034422"/>
            <a:ext cx="11342914" cy="707886"/>
          </a:xfrm>
          <a:prstGeom prst="rect">
            <a:avLst/>
          </a:prstGeom>
          <a:noFill/>
        </p:spPr>
        <p:txBody>
          <a:bodyPr wrap="square" rtlCol="0">
            <a:spAutoFit/>
          </a:bodyPr>
          <a:lstStyle/>
          <a:p>
            <a:pPr marL="342900" indent="-342900">
              <a:buFont typeface="Arial" panose="020B0604020202020204" pitchFamily="34" charset="0"/>
              <a:buChar char="•"/>
            </a:pPr>
            <a:r>
              <a:rPr lang="en-IN" sz="2000" b="1" dirty="0" smtClean="0">
                <a:solidFill>
                  <a:schemeClr val="bg1"/>
                </a:solidFill>
                <a:latin typeface="Times New Roman" panose="02020603050405020304" pitchFamily="18" charset="0"/>
                <a:cs typeface="Times New Roman" panose="02020603050405020304" pitchFamily="18" charset="0"/>
              </a:rPr>
              <a:t>Documentation query </a:t>
            </a:r>
            <a:r>
              <a:rPr lang="en-IN" sz="2000" dirty="0" smtClean="0">
                <a:solidFill>
                  <a:schemeClr val="bg1"/>
                </a:solidFill>
                <a:latin typeface="Times New Roman" panose="02020603050405020304" pitchFamily="18" charset="0"/>
                <a:cs typeface="Times New Roman" panose="02020603050405020304" pitchFamily="18" charset="0"/>
              </a:rPr>
              <a:t>arising for </a:t>
            </a:r>
            <a:r>
              <a:rPr lang="en-IN" sz="2000" b="1" dirty="0" smtClean="0">
                <a:solidFill>
                  <a:schemeClr val="bg1"/>
                </a:solidFill>
                <a:latin typeface="Times New Roman" panose="02020603050405020304" pitchFamily="18" charset="0"/>
                <a:cs typeface="Times New Roman" panose="02020603050405020304" pitchFamily="18" charset="0"/>
              </a:rPr>
              <a:t>offer letter </a:t>
            </a:r>
            <a:r>
              <a:rPr lang="en-IN" sz="2000" dirty="0" smtClean="0">
                <a:solidFill>
                  <a:schemeClr val="bg1"/>
                </a:solidFill>
                <a:latin typeface="Times New Roman" panose="02020603050405020304" pitchFamily="18" charset="0"/>
                <a:cs typeface="Times New Roman" panose="02020603050405020304" pitchFamily="18" charset="0"/>
              </a:rPr>
              <a:t>is either due to the candidates </a:t>
            </a:r>
            <a:r>
              <a:rPr lang="en-IN" sz="2000" b="1" dirty="0" smtClean="0">
                <a:solidFill>
                  <a:schemeClr val="bg1"/>
                </a:solidFill>
                <a:latin typeface="Times New Roman" panose="02020603050405020304" pitchFamily="18" charset="0"/>
                <a:cs typeface="Times New Roman" panose="02020603050405020304" pitchFamily="18" charset="0"/>
              </a:rPr>
              <a:t>only</a:t>
            </a:r>
            <a:r>
              <a:rPr lang="en-IN" sz="2000" dirty="0" smtClean="0">
                <a:solidFill>
                  <a:schemeClr val="bg1"/>
                </a:solidFill>
                <a:latin typeface="Times New Roman" panose="02020603050405020304" pitchFamily="18" charset="0"/>
                <a:cs typeface="Times New Roman" panose="02020603050405020304" pitchFamily="18" charset="0"/>
              </a:rPr>
              <a:t> sending the </a:t>
            </a:r>
            <a:r>
              <a:rPr lang="en-IN" sz="2000" b="1" dirty="0" smtClean="0">
                <a:solidFill>
                  <a:schemeClr val="bg1"/>
                </a:solidFill>
                <a:latin typeface="Times New Roman" panose="02020603050405020304" pitchFamily="18" charset="0"/>
                <a:cs typeface="Times New Roman" panose="02020603050405020304" pitchFamily="18" charset="0"/>
              </a:rPr>
              <a:t>first page </a:t>
            </a:r>
            <a:r>
              <a:rPr lang="en-IN" sz="2000" dirty="0" smtClean="0">
                <a:solidFill>
                  <a:schemeClr val="bg1"/>
                </a:solidFill>
                <a:latin typeface="Times New Roman" panose="02020603050405020304" pitchFamily="18" charset="0"/>
                <a:cs typeface="Times New Roman" panose="02020603050405020304" pitchFamily="18" charset="0"/>
              </a:rPr>
              <a:t>of the offer letter </a:t>
            </a:r>
            <a:r>
              <a:rPr lang="en-IN" sz="2000" b="1" dirty="0" smtClean="0">
                <a:solidFill>
                  <a:schemeClr val="bg1"/>
                </a:solidFill>
                <a:latin typeface="Times New Roman" panose="02020603050405020304" pitchFamily="18" charset="0"/>
                <a:cs typeface="Times New Roman" panose="02020603050405020304" pitchFamily="18" charset="0"/>
              </a:rPr>
              <a:t>(63.16%)</a:t>
            </a:r>
            <a:r>
              <a:rPr lang="en-IN" sz="2000" dirty="0" smtClean="0">
                <a:solidFill>
                  <a:schemeClr val="bg1"/>
                </a:solidFill>
                <a:latin typeface="Times New Roman" panose="02020603050405020304" pitchFamily="18" charset="0"/>
                <a:cs typeface="Times New Roman" panose="02020603050405020304" pitchFamily="18" charset="0"/>
              </a:rPr>
              <a:t> or </a:t>
            </a:r>
            <a:r>
              <a:rPr lang="en-IN" sz="2000" b="1" dirty="0" smtClean="0">
                <a:solidFill>
                  <a:schemeClr val="bg1"/>
                </a:solidFill>
                <a:latin typeface="Times New Roman" panose="02020603050405020304" pitchFamily="18" charset="0"/>
                <a:cs typeface="Times New Roman" panose="02020603050405020304" pitchFamily="18" charset="0"/>
              </a:rPr>
              <a:t>forgetting </a:t>
            </a:r>
            <a:r>
              <a:rPr lang="en-IN" sz="2000" dirty="0" smtClean="0">
                <a:solidFill>
                  <a:schemeClr val="bg1"/>
                </a:solidFill>
                <a:latin typeface="Times New Roman" panose="02020603050405020304" pitchFamily="18" charset="0"/>
                <a:cs typeface="Times New Roman" panose="02020603050405020304" pitchFamily="18" charset="0"/>
              </a:rPr>
              <a:t>to send them </a:t>
            </a:r>
            <a:r>
              <a:rPr lang="en-IN" sz="2000" b="1" dirty="0" smtClean="0">
                <a:solidFill>
                  <a:schemeClr val="bg1"/>
                </a:solidFill>
                <a:latin typeface="Times New Roman" panose="02020603050405020304" pitchFamily="18" charset="0"/>
                <a:cs typeface="Times New Roman" panose="02020603050405020304" pitchFamily="18" charset="0"/>
              </a:rPr>
              <a:t>entirely (36.84%)</a:t>
            </a:r>
            <a:r>
              <a:rPr lang="en-IN" sz="2000" dirty="0" smtClean="0">
                <a:solidFill>
                  <a:schemeClr val="bg1"/>
                </a:solidFill>
                <a:latin typeface="Times New Roman" panose="02020603050405020304" pitchFamily="18" charset="0"/>
                <a:cs typeface="Times New Roman" panose="02020603050405020304" pitchFamily="18" charset="0"/>
              </a:rPr>
              <a:t>. </a:t>
            </a:r>
            <a:endParaRPr lang="en-IN" sz="2000" dirty="0">
              <a:solidFill>
                <a:schemeClr val="bg1"/>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612446" y="5298830"/>
            <a:ext cx="11434354" cy="1015663"/>
          </a:xfrm>
          <a:prstGeom prst="rect">
            <a:avLst/>
          </a:prstGeom>
          <a:noFill/>
        </p:spPr>
        <p:txBody>
          <a:bodyPr wrap="square" rtlCol="0">
            <a:spAutoFit/>
          </a:bodyPr>
          <a:lstStyle/>
          <a:p>
            <a:pPr marL="342900" indent="-342900">
              <a:buFont typeface="Arial" panose="020B0604020202020204" pitchFamily="34" charset="0"/>
              <a:buChar char="•"/>
            </a:pPr>
            <a:r>
              <a:rPr lang="en-IN" sz="2000" b="1" dirty="0" smtClean="0">
                <a:solidFill>
                  <a:schemeClr val="bg1"/>
                </a:solidFill>
                <a:latin typeface="Times New Roman" panose="02020603050405020304" pitchFamily="18" charset="0"/>
                <a:cs typeface="Times New Roman" panose="02020603050405020304" pitchFamily="18" charset="0"/>
              </a:rPr>
              <a:t>Documentation query </a:t>
            </a:r>
            <a:r>
              <a:rPr lang="en-IN" sz="2000" dirty="0" smtClean="0">
                <a:solidFill>
                  <a:schemeClr val="bg1"/>
                </a:solidFill>
                <a:latin typeface="Times New Roman" panose="02020603050405020304" pitchFamily="18" charset="0"/>
                <a:cs typeface="Times New Roman" panose="02020603050405020304" pitchFamily="18" charset="0"/>
              </a:rPr>
              <a:t>arising for </a:t>
            </a:r>
            <a:r>
              <a:rPr lang="en-IN" sz="2000" b="1" dirty="0" smtClean="0">
                <a:solidFill>
                  <a:schemeClr val="bg1"/>
                </a:solidFill>
                <a:latin typeface="Times New Roman" panose="02020603050405020304" pitchFamily="18" charset="0"/>
                <a:cs typeface="Times New Roman" panose="02020603050405020304" pitchFamily="18" charset="0"/>
              </a:rPr>
              <a:t>resignation acceptance letter </a:t>
            </a:r>
            <a:r>
              <a:rPr lang="en-IN" sz="2000" dirty="0" smtClean="0">
                <a:solidFill>
                  <a:schemeClr val="bg1"/>
                </a:solidFill>
                <a:latin typeface="Times New Roman" panose="02020603050405020304" pitchFamily="18" charset="0"/>
                <a:cs typeface="Times New Roman" panose="02020603050405020304" pitchFamily="18" charset="0"/>
              </a:rPr>
              <a:t>is for several reasons, namely, the candidates submitting a resignation acceptance letter with </a:t>
            </a:r>
            <a:r>
              <a:rPr lang="en-IN" sz="2000" b="1" dirty="0" smtClean="0">
                <a:solidFill>
                  <a:schemeClr val="bg1"/>
                </a:solidFill>
                <a:latin typeface="Times New Roman" panose="02020603050405020304" pitchFamily="18" charset="0"/>
                <a:cs typeface="Times New Roman" panose="02020603050405020304" pitchFamily="18" charset="0"/>
              </a:rPr>
              <a:t>last working day not mentioned (50.0%)</a:t>
            </a:r>
            <a:r>
              <a:rPr lang="en-IN" sz="2000" dirty="0" smtClean="0">
                <a:solidFill>
                  <a:schemeClr val="bg1"/>
                </a:solidFill>
                <a:latin typeface="Times New Roman" panose="02020603050405020304" pitchFamily="18" charset="0"/>
                <a:cs typeface="Times New Roman" panose="02020603050405020304" pitchFamily="18" charset="0"/>
              </a:rPr>
              <a:t>, or </a:t>
            </a:r>
            <a:r>
              <a:rPr lang="en-IN" sz="2000" b="1" dirty="0" smtClean="0">
                <a:solidFill>
                  <a:schemeClr val="bg1"/>
                </a:solidFill>
                <a:latin typeface="Times New Roman" panose="02020603050405020304" pitchFamily="18" charset="0"/>
                <a:cs typeface="Times New Roman" panose="02020603050405020304" pitchFamily="18" charset="0"/>
              </a:rPr>
              <a:t>still </a:t>
            </a:r>
            <a:r>
              <a:rPr lang="en-IN" sz="2000" b="1" dirty="0">
                <a:solidFill>
                  <a:schemeClr val="bg1"/>
                </a:solidFill>
                <a:latin typeface="Times New Roman" panose="02020603050405020304" pitchFamily="18" charset="0"/>
                <a:cs typeface="Times New Roman" panose="02020603050405020304" pitchFamily="18" charset="0"/>
              </a:rPr>
              <a:t>not receiving it (25.93%)</a:t>
            </a:r>
            <a:r>
              <a:rPr lang="en-IN" sz="2000" dirty="0">
                <a:solidFill>
                  <a:schemeClr val="bg1"/>
                </a:solidFill>
                <a:latin typeface="Times New Roman" panose="02020603050405020304" pitchFamily="18" charset="0"/>
                <a:cs typeface="Times New Roman" panose="02020603050405020304" pitchFamily="18" charset="0"/>
              </a:rPr>
              <a:t>, </a:t>
            </a:r>
            <a:r>
              <a:rPr lang="en-IN" sz="2000" dirty="0" smtClean="0">
                <a:solidFill>
                  <a:schemeClr val="bg1"/>
                </a:solidFill>
                <a:latin typeface="Times New Roman" panose="02020603050405020304" pitchFamily="18" charset="0"/>
                <a:cs typeface="Times New Roman" panose="02020603050405020304" pitchFamily="18" charset="0"/>
              </a:rPr>
              <a:t>or a generally </a:t>
            </a:r>
            <a:r>
              <a:rPr lang="en-IN" sz="2000" b="1" dirty="0" smtClean="0">
                <a:solidFill>
                  <a:schemeClr val="bg1"/>
                </a:solidFill>
                <a:latin typeface="Times New Roman" panose="02020603050405020304" pitchFamily="18" charset="0"/>
                <a:cs typeface="Times New Roman" panose="02020603050405020304" pitchFamily="18" charset="0"/>
              </a:rPr>
              <a:t>ambiguous</a:t>
            </a:r>
            <a:r>
              <a:rPr lang="en-IN" sz="2000" dirty="0" smtClean="0">
                <a:solidFill>
                  <a:schemeClr val="bg1"/>
                </a:solidFill>
                <a:latin typeface="Times New Roman" panose="02020603050405020304" pitchFamily="18" charset="0"/>
                <a:cs typeface="Times New Roman" panose="02020603050405020304" pitchFamily="18" charset="0"/>
              </a:rPr>
              <a:t> letter </a:t>
            </a:r>
            <a:r>
              <a:rPr lang="en-IN" sz="2000" b="1" dirty="0" smtClean="0">
                <a:solidFill>
                  <a:schemeClr val="bg1"/>
                </a:solidFill>
                <a:latin typeface="Times New Roman" panose="02020603050405020304" pitchFamily="18" charset="0"/>
                <a:cs typeface="Times New Roman" panose="02020603050405020304" pitchFamily="18" charset="0"/>
              </a:rPr>
              <a:t>(24.07%).</a:t>
            </a:r>
            <a:endParaRPr lang="en-IN" sz="2000" b="1" dirty="0">
              <a:solidFill>
                <a:schemeClr val="bg1"/>
              </a:solidFill>
              <a:latin typeface="Times New Roman" panose="02020603050405020304" pitchFamily="18" charset="0"/>
              <a:cs typeface="Times New Roman" panose="02020603050405020304" pitchFamily="18" charset="0"/>
            </a:endParaRPr>
          </a:p>
        </p:txBody>
      </p:sp>
      <p:sp>
        <p:nvSpPr>
          <p:cNvPr id="8" name="Half Frame 7"/>
          <p:cNvSpPr/>
          <p:nvPr/>
        </p:nvSpPr>
        <p:spPr>
          <a:xfrm>
            <a:off x="0" y="1"/>
            <a:ext cx="942534" cy="1513570"/>
          </a:xfrm>
          <a:prstGeom prst="halfFram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Tree>
    <p:extLst>
      <p:ext uri="{BB962C8B-B14F-4D97-AF65-F5344CB8AC3E}">
        <p14:creationId xmlns:p14="http://schemas.microsoft.com/office/powerpoint/2010/main" val="32621964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lowchart: Alternate Process 24"/>
          <p:cNvSpPr/>
          <p:nvPr/>
        </p:nvSpPr>
        <p:spPr>
          <a:xfrm>
            <a:off x="215851" y="5705299"/>
            <a:ext cx="11572875" cy="998783"/>
          </a:xfrm>
          <a:prstGeom prst="flowChartAlternateProcess">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4" name="Flowchart: Alternate Process 23"/>
          <p:cNvSpPr/>
          <p:nvPr/>
        </p:nvSpPr>
        <p:spPr>
          <a:xfrm>
            <a:off x="215851" y="4457080"/>
            <a:ext cx="11572875" cy="1189851"/>
          </a:xfrm>
          <a:prstGeom prst="flowChartAlternateProcess">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3" name="Flowchart: Alternate Process 22"/>
          <p:cNvSpPr/>
          <p:nvPr/>
        </p:nvSpPr>
        <p:spPr>
          <a:xfrm>
            <a:off x="215851" y="3446289"/>
            <a:ext cx="11572875" cy="844133"/>
          </a:xfrm>
          <a:prstGeom prst="flowChartAlternateProcess">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2" name="Flowchart: Alternate Process 21"/>
          <p:cNvSpPr/>
          <p:nvPr/>
        </p:nvSpPr>
        <p:spPr>
          <a:xfrm>
            <a:off x="215851" y="2435498"/>
            <a:ext cx="11572875" cy="844133"/>
          </a:xfrm>
          <a:prstGeom prst="flowChartAlternateProcess">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ounded Rectangle 19"/>
          <p:cNvSpPr/>
          <p:nvPr/>
        </p:nvSpPr>
        <p:spPr>
          <a:xfrm>
            <a:off x="215851" y="1423705"/>
            <a:ext cx="11572875" cy="771508"/>
          </a:xfrm>
          <a:prstGeom prst="round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Horizontal Scroll 6"/>
          <p:cNvSpPr/>
          <p:nvPr/>
        </p:nvSpPr>
        <p:spPr>
          <a:xfrm>
            <a:off x="3998049" y="27290"/>
            <a:ext cx="3486150" cy="957263"/>
          </a:xfrm>
          <a:prstGeom prst="horizontalScroll">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bg1"/>
              </a:solidFill>
            </a:endParaRPr>
          </a:p>
        </p:txBody>
      </p:sp>
      <p:sp>
        <p:nvSpPr>
          <p:cNvPr id="2" name="TextBox 1"/>
          <p:cNvSpPr txBox="1"/>
          <p:nvPr/>
        </p:nvSpPr>
        <p:spPr>
          <a:xfrm>
            <a:off x="4154992" y="275088"/>
            <a:ext cx="3172264" cy="461665"/>
          </a:xfrm>
          <a:prstGeom prst="rect">
            <a:avLst/>
          </a:prstGeom>
          <a:noFill/>
          <a:ln>
            <a:noFill/>
          </a:ln>
        </p:spPr>
        <p:txBody>
          <a:bodyPr wrap="square" rtlCol="0">
            <a:spAutoFit/>
          </a:bodyPr>
          <a:lstStyle/>
          <a:p>
            <a:pPr algn="ctr"/>
            <a:r>
              <a:rPr lang="en-IN" sz="2400" b="1" u="sng" dirty="0" smtClean="0">
                <a:solidFill>
                  <a:schemeClr val="bg1"/>
                </a:solidFill>
                <a:latin typeface="Times New Roman" panose="02020603050405020304" pitchFamily="18" charset="0"/>
                <a:cs typeface="Times New Roman" panose="02020603050405020304" pitchFamily="18" charset="0"/>
              </a:rPr>
              <a:t>Analysis and Findings</a:t>
            </a:r>
            <a:endParaRPr lang="en-IN" sz="2400" b="1" u="sng" dirty="0">
              <a:solidFill>
                <a:schemeClr val="bg1"/>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156753" y="1423705"/>
            <a:ext cx="11631973" cy="733567"/>
          </a:xfrm>
          <a:prstGeom prst="rect">
            <a:avLst/>
          </a:prstGeom>
          <a:noFill/>
          <a:ln>
            <a:noFill/>
          </a:ln>
        </p:spPr>
        <p:txBody>
          <a:bodyPr wrap="square" rtlCol="0">
            <a:spAutoFit/>
          </a:bodyPr>
          <a:lstStyle/>
          <a:p>
            <a:pPr marL="285750" indent="-285750" algn="just">
              <a:buFont typeface="Arial" panose="020B0604020202020204" pitchFamily="34" charset="0"/>
              <a:buChar char="•"/>
            </a:pPr>
            <a:r>
              <a:rPr lang="en-IN" sz="2000" b="1" dirty="0" smtClean="0">
                <a:solidFill>
                  <a:schemeClr val="bg1"/>
                </a:solidFill>
                <a:latin typeface="Times New Roman" panose="02020603050405020304" pitchFamily="18" charset="0"/>
                <a:cs typeface="Times New Roman" panose="02020603050405020304" pitchFamily="18" charset="0"/>
              </a:rPr>
              <a:t>Documentation query </a:t>
            </a:r>
            <a:r>
              <a:rPr lang="en-IN" sz="2000" dirty="0" smtClean="0">
                <a:solidFill>
                  <a:schemeClr val="bg1"/>
                </a:solidFill>
                <a:latin typeface="Times New Roman" panose="02020603050405020304" pitchFamily="18" charset="0"/>
                <a:cs typeface="Times New Roman" panose="02020603050405020304" pitchFamily="18" charset="0"/>
              </a:rPr>
              <a:t>arising of </a:t>
            </a:r>
            <a:r>
              <a:rPr lang="en-IN" sz="2000" b="1" dirty="0" smtClean="0">
                <a:solidFill>
                  <a:schemeClr val="bg1"/>
                </a:solidFill>
                <a:latin typeface="Times New Roman" panose="02020603050405020304" pitchFamily="18" charset="0"/>
                <a:cs typeface="Times New Roman" panose="02020603050405020304" pitchFamily="18" charset="0"/>
              </a:rPr>
              <a:t>last 3 months’ salary slips </a:t>
            </a:r>
            <a:r>
              <a:rPr lang="en-IN" sz="2000" dirty="0" smtClean="0">
                <a:solidFill>
                  <a:schemeClr val="bg1"/>
                </a:solidFill>
                <a:latin typeface="Times New Roman" panose="02020603050405020304" pitchFamily="18" charset="0"/>
                <a:cs typeface="Times New Roman" panose="02020603050405020304" pitchFamily="18" charset="0"/>
              </a:rPr>
              <a:t>arose only due to the candidates providing </a:t>
            </a:r>
            <a:r>
              <a:rPr lang="en-IN" sz="2000" b="1" dirty="0" smtClean="0">
                <a:solidFill>
                  <a:schemeClr val="bg1"/>
                </a:solidFill>
                <a:latin typeface="Times New Roman" panose="02020603050405020304" pitchFamily="18" charset="0"/>
                <a:cs typeface="Times New Roman" panose="02020603050405020304" pitchFamily="18" charset="0"/>
              </a:rPr>
              <a:t>inadequate slips (86.67%), </a:t>
            </a:r>
            <a:r>
              <a:rPr lang="en-IN" sz="2000" dirty="0" smtClean="0">
                <a:solidFill>
                  <a:schemeClr val="bg1"/>
                </a:solidFill>
                <a:latin typeface="Times New Roman" panose="02020603050405020304" pitchFamily="18" charset="0"/>
                <a:cs typeface="Times New Roman" panose="02020603050405020304" pitchFamily="18" charset="0"/>
              </a:rPr>
              <a:t>or </a:t>
            </a:r>
            <a:r>
              <a:rPr lang="en-IN" sz="2000" b="1" dirty="0" smtClean="0">
                <a:solidFill>
                  <a:schemeClr val="bg1"/>
                </a:solidFill>
                <a:latin typeface="Times New Roman" panose="02020603050405020304" pitchFamily="18" charset="0"/>
                <a:cs typeface="Times New Roman" panose="02020603050405020304" pitchFamily="18" charset="0"/>
              </a:rPr>
              <a:t>forgetting </a:t>
            </a:r>
            <a:r>
              <a:rPr lang="en-IN" sz="2000" dirty="0" smtClean="0">
                <a:solidFill>
                  <a:schemeClr val="bg1"/>
                </a:solidFill>
                <a:latin typeface="Times New Roman" panose="02020603050405020304" pitchFamily="18" charset="0"/>
                <a:cs typeface="Times New Roman" panose="02020603050405020304" pitchFamily="18" charset="0"/>
              </a:rPr>
              <a:t>them </a:t>
            </a:r>
            <a:r>
              <a:rPr lang="en-IN" sz="2000" b="1" dirty="0" smtClean="0">
                <a:solidFill>
                  <a:schemeClr val="bg1"/>
                </a:solidFill>
                <a:latin typeface="Times New Roman" panose="02020603050405020304" pitchFamily="18" charset="0"/>
                <a:cs typeface="Times New Roman" panose="02020603050405020304" pitchFamily="18" charset="0"/>
              </a:rPr>
              <a:t>entirely (13.33%).  </a:t>
            </a:r>
            <a:endParaRPr lang="en-IN" sz="2000" b="1" dirty="0">
              <a:solidFill>
                <a:schemeClr val="bg1"/>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156753" y="2435498"/>
            <a:ext cx="11631973" cy="707886"/>
          </a:xfrm>
          <a:prstGeom prst="rect">
            <a:avLst/>
          </a:prstGeom>
          <a:noFill/>
          <a:ln>
            <a:noFill/>
          </a:ln>
        </p:spPr>
        <p:txBody>
          <a:bodyPr wrap="square" rtlCol="0">
            <a:spAutoFit/>
          </a:bodyPr>
          <a:lstStyle/>
          <a:p>
            <a:pPr marL="285750" indent="-285750" algn="just">
              <a:buFont typeface="Arial" panose="020B0604020202020204" pitchFamily="34" charset="0"/>
              <a:buChar char="•"/>
            </a:pPr>
            <a:r>
              <a:rPr lang="en-IN" sz="2000" b="1" dirty="0" smtClean="0">
                <a:solidFill>
                  <a:schemeClr val="bg1"/>
                </a:solidFill>
                <a:latin typeface="Times New Roman" panose="02020603050405020304" pitchFamily="18" charset="0"/>
                <a:cs typeface="Times New Roman" panose="02020603050405020304" pitchFamily="18" charset="0"/>
              </a:rPr>
              <a:t>Documentation query </a:t>
            </a:r>
            <a:r>
              <a:rPr lang="en-IN" sz="2000" dirty="0" smtClean="0">
                <a:solidFill>
                  <a:schemeClr val="bg1"/>
                </a:solidFill>
                <a:latin typeface="Times New Roman" panose="02020603050405020304" pitchFamily="18" charset="0"/>
                <a:cs typeface="Times New Roman" panose="02020603050405020304" pitchFamily="18" charset="0"/>
              </a:rPr>
              <a:t>arising of </a:t>
            </a:r>
            <a:r>
              <a:rPr lang="en-IN" sz="2000" b="1" dirty="0" smtClean="0">
                <a:solidFill>
                  <a:schemeClr val="bg1"/>
                </a:solidFill>
                <a:latin typeface="Times New Roman" panose="02020603050405020304" pitchFamily="18" charset="0"/>
                <a:cs typeface="Times New Roman" panose="02020603050405020304" pitchFamily="18" charset="0"/>
              </a:rPr>
              <a:t>Form 2</a:t>
            </a:r>
            <a:r>
              <a:rPr lang="en-IN" sz="2000" dirty="0" smtClean="0">
                <a:solidFill>
                  <a:schemeClr val="bg1"/>
                </a:solidFill>
                <a:latin typeface="Times New Roman" panose="02020603050405020304" pitchFamily="18" charset="0"/>
                <a:cs typeface="Times New Roman" panose="02020603050405020304" pitchFamily="18" charset="0"/>
              </a:rPr>
              <a:t> are mainly due the candidates forgetting to put their signature on </a:t>
            </a:r>
            <a:r>
              <a:rPr lang="en-IN" sz="2000" b="1" dirty="0" smtClean="0">
                <a:solidFill>
                  <a:schemeClr val="bg1"/>
                </a:solidFill>
                <a:latin typeface="Times New Roman" panose="02020603050405020304" pitchFamily="18" charset="0"/>
                <a:cs typeface="Times New Roman" panose="02020603050405020304" pitchFamily="18" charset="0"/>
              </a:rPr>
              <a:t>query point 2 (73.68%), </a:t>
            </a:r>
            <a:r>
              <a:rPr lang="en-IN" sz="2000" dirty="0" smtClean="0">
                <a:solidFill>
                  <a:schemeClr val="bg1"/>
                </a:solidFill>
                <a:latin typeface="Times New Roman" panose="02020603050405020304" pitchFamily="18" charset="0"/>
                <a:cs typeface="Times New Roman" panose="02020603050405020304" pitchFamily="18" charset="0"/>
              </a:rPr>
              <a:t>or on </a:t>
            </a:r>
            <a:r>
              <a:rPr lang="en-IN" sz="2000" b="1" dirty="0" smtClean="0">
                <a:solidFill>
                  <a:schemeClr val="bg1"/>
                </a:solidFill>
                <a:latin typeface="Times New Roman" panose="02020603050405020304" pitchFamily="18" charset="0"/>
                <a:cs typeface="Times New Roman" panose="02020603050405020304" pitchFamily="18" charset="0"/>
              </a:rPr>
              <a:t>query point 1 (19.30%) </a:t>
            </a:r>
            <a:r>
              <a:rPr lang="en-IN" sz="2000" dirty="0" smtClean="0">
                <a:solidFill>
                  <a:schemeClr val="bg1"/>
                </a:solidFill>
                <a:latin typeface="Times New Roman" panose="02020603050405020304" pitchFamily="18" charset="0"/>
                <a:cs typeface="Times New Roman" panose="02020603050405020304" pitchFamily="18" charset="0"/>
              </a:rPr>
              <a:t>or </a:t>
            </a:r>
            <a:r>
              <a:rPr lang="en-IN" sz="2000" b="1" dirty="0" smtClean="0">
                <a:solidFill>
                  <a:schemeClr val="bg1"/>
                </a:solidFill>
                <a:latin typeface="Times New Roman" panose="02020603050405020304" pitchFamily="18" charset="0"/>
                <a:cs typeface="Times New Roman" panose="02020603050405020304" pitchFamily="18" charset="0"/>
              </a:rPr>
              <a:t>forgetting</a:t>
            </a:r>
            <a:r>
              <a:rPr lang="en-IN" sz="2000" dirty="0" smtClean="0">
                <a:solidFill>
                  <a:schemeClr val="bg1"/>
                </a:solidFill>
                <a:latin typeface="Times New Roman" panose="02020603050405020304" pitchFamily="18" charset="0"/>
                <a:cs typeface="Times New Roman" panose="02020603050405020304" pitchFamily="18" charset="0"/>
              </a:rPr>
              <a:t> to send them </a:t>
            </a:r>
            <a:r>
              <a:rPr lang="en-IN" sz="2000" b="1" dirty="0" smtClean="0">
                <a:solidFill>
                  <a:schemeClr val="bg1"/>
                </a:solidFill>
                <a:latin typeface="Times New Roman" panose="02020603050405020304" pitchFamily="18" charset="0"/>
                <a:cs typeface="Times New Roman" panose="02020603050405020304" pitchFamily="18" charset="0"/>
              </a:rPr>
              <a:t>altogether</a:t>
            </a:r>
            <a:r>
              <a:rPr lang="en-IN" sz="2000" dirty="0" smtClean="0">
                <a:solidFill>
                  <a:schemeClr val="bg1"/>
                </a:solidFill>
                <a:latin typeface="Times New Roman" panose="02020603050405020304" pitchFamily="18" charset="0"/>
                <a:cs typeface="Times New Roman" panose="02020603050405020304" pitchFamily="18" charset="0"/>
              </a:rPr>
              <a:t> </a:t>
            </a:r>
            <a:r>
              <a:rPr lang="en-IN" sz="2000" b="1" dirty="0" smtClean="0">
                <a:solidFill>
                  <a:schemeClr val="bg1"/>
                </a:solidFill>
                <a:latin typeface="Times New Roman" panose="02020603050405020304" pitchFamily="18" charset="0"/>
                <a:cs typeface="Times New Roman" panose="02020603050405020304" pitchFamily="18" charset="0"/>
              </a:rPr>
              <a:t>(7.02%).</a:t>
            </a:r>
            <a:r>
              <a:rPr lang="en-IN" sz="2000" dirty="0" smtClean="0">
                <a:solidFill>
                  <a:schemeClr val="bg1"/>
                </a:solidFill>
                <a:latin typeface="Times New Roman" panose="02020603050405020304" pitchFamily="18" charset="0"/>
                <a:cs typeface="Times New Roman" panose="02020603050405020304" pitchFamily="18" charset="0"/>
              </a:rPr>
              <a:t>  </a:t>
            </a:r>
            <a:endParaRPr lang="en-IN" sz="2000" dirty="0">
              <a:solidFill>
                <a:schemeClr val="bg1"/>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156753" y="3534440"/>
            <a:ext cx="11631973" cy="707886"/>
          </a:xfrm>
          <a:prstGeom prst="rect">
            <a:avLst/>
          </a:prstGeom>
          <a:noFill/>
          <a:ln>
            <a:noFill/>
          </a:ln>
        </p:spPr>
        <p:txBody>
          <a:bodyPr wrap="square" rtlCol="0">
            <a:spAutoFit/>
          </a:bodyPr>
          <a:lstStyle/>
          <a:p>
            <a:pPr marL="285750" indent="-285750" algn="just">
              <a:buFont typeface="Arial" panose="020B0604020202020204" pitchFamily="34" charset="0"/>
              <a:buChar char="•"/>
            </a:pPr>
            <a:r>
              <a:rPr lang="en-IN" sz="2000" b="1" dirty="0" smtClean="0">
                <a:solidFill>
                  <a:schemeClr val="bg1"/>
                </a:solidFill>
                <a:latin typeface="Times New Roman" panose="02020603050405020304" pitchFamily="18" charset="0"/>
                <a:cs typeface="Times New Roman" panose="02020603050405020304" pitchFamily="18" charset="0"/>
              </a:rPr>
              <a:t>Documentation query </a:t>
            </a:r>
            <a:r>
              <a:rPr lang="en-IN" sz="2000" dirty="0" smtClean="0">
                <a:solidFill>
                  <a:schemeClr val="bg1"/>
                </a:solidFill>
                <a:latin typeface="Times New Roman" panose="02020603050405020304" pitchFamily="18" charset="0"/>
                <a:cs typeface="Times New Roman" panose="02020603050405020304" pitchFamily="18" charset="0"/>
              </a:rPr>
              <a:t>arising of </a:t>
            </a:r>
            <a:r>
              <a:rPr lang="en-IN" sz="2000" b="1" dirty="0" smtClean="0">
                <a:solidFill>
                  <a:schemeClr val="bg1"/>
                </a:solidFill>
                <a:latin typeface="Times New Roman" panose="02020603050405020304" pitchFamily="18" charset="0"/>
                <a:cs typeface="Times New Roman" panose="02020603050405020304" pitchFamily="18" charset="0"/>
              </a:rPr>
              <a:t>Form 11 </a:t>
            </a:r>
            <a:r>
              <a:rPr lang="en-IN" sz="2000" dirty="0" smtClean="0">
                <a:solidFill>
                  <a:schemeClr val="bg1"/>
                </a:solidFill>
                <a:latin typeface="Times New Roman" panose="02020603050405020304" pitchFamily="18" charset="0"/>
                <a:cs typeface="Times New Roman" panose="02020603050405020304" pitchFamily="18" charset="0"/>
              </a:rPr>
              <a:t>are mainly due the candidates </a:t>
            </a:r>
            <a:r>
              <a:rPr lang="en-IN" sz="2000" b="1" dirty="0" smtClean="0">
                <a:solidFill>
                  <a:schemeClr val="bg1"/>
                </a:solidFill>
                <a:latin typeface="Times New Roman" panose="02020603050405020304" pitchFamily="18" charset="0"/>
                <a:cs typeface="Times New Roman" panose="02020603050405020304" pitchFamily="18" charset="0"/>
              </a:rPr>
              <a:t>forgetting</a:t>
            </a:r>
            <a:r>
              <a:rPr lang="en-IN" sz="2000" dirty="0" smtClean="0">
                <a:solidFill>
                  <a:schemeClr val="bg1"/>
                </a:solidFill>
                <a:latin typeface="Times New Roman" panose="02020603050405020304" pitchFamily="18" charset="0"/>
                <a:cs typeface="Times New Roman" panose="02020603050405020304" pitchFamily="18" charset="0"/>
              </a:rPr>
              <a:t> to put their </a:t>
            </a:r>
            <a:r>
              <a:rPr lang="en-IN" sz="2000" b="1" dirty="0" smtClean="0">
                <a:solidFill>
                  <a:schemeClr val="bg1"/>
                </a:solidFill>
                <a:latin typeface="Times New Roman" panose="02020603050405020304" pitchFamily="18" charset="0"/>
                <a:cs typeface="Times New Roman" panose="02020603050405020304" pitchFamily="18" charset="0"/>
              </a:rPr>
              <a:t>signature</a:t>
            </a:r>
            <a:r>
              <a:rPr lang="en-IN" sz="2000" dirty="0" smtClean="0">
                <a:solidFill>
                  <a:schemeClr val="bg1"/>
                </a:solidFill>
                <a:latin typeface="Times New Roman" panose="02020603050405020304" pitchFamily="18" charset="0"/>
                <a:cs typeface="Times New Roman" panose="02020603050405020304" pitchFamily="18" charset="0"/>
              </a:rPr>
              <a:t> on </a:t>
            </a:r>
            <a:r>
              <a:rPr lang="en-IN" sz="2000" b="1" dirty="0" smtClean="0">
                <a:solidFill>
                  <a:schemeClr val="bg1"/>
                </a:solidFill>
                <a:latin typeface="Times New Roman" panose="02020603050405020304" pitchFamily="18" charset="0"/>
                <a:cs typeface="Times New Roman" panose="02020603050405020304" pitchFamily="18" charset="0"/>
              </a:rPr>
              <a:t>query point 1 (70.59%) </a:t>
            </a:r>
            <a:r>
              <a:rPr lang="en-IN" sz="2000" dirty="0" smtClean="0">
                <a:solidFill>
                  <a:schemeClr val="bg1"/>
                </a:solidFill>
                <a:latin typeface="Times New Roman" panose="02020603050405020304" pitchFamily="18" charset="0"/>
                <a:cs typeface="Times New Roman" panose="02020603050405020304" pitchFamily="18" charset="0"/>
              </a:rPr>
              <a:t>or forgetting to send the documents </a:t>
            </a:r>
            <a:r>
              <a:rPr lang="en-IN" sz="2000" b="1" dirty="0" smtClean="0">
                <a:solidFill>
                  <a:schemeClr val="bg1"/>
                </a:solidFill>
                <a:latin typeface="Times New Roman" panose="02020603050405020304" pitchFamily="18" charset="0"/>
                <a:cs typeface="Times New Roman" panose="02020603050405020304" pitchFamily="18" charset="0"/>
              </a:rPr>
              <a:t>entirely (29.41%). </a:t>
            </a:r>
            <a:endParaRPr lang="en-IN" sz="2000" b="1" dirty="0">
              <a:solidFill>
                <a:schemeClr val="bg1"/>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156752" y="4570932"/>
            <a:ext cx="11631973" cy="1015663"/>
          </a:xfrm>
          <a:prstGeom prst="rect">
            <a:avLst/>
          </a:prstGeom>
          <a:noFill/>
          <a:ln>
            <a:noFill/>
          </a:ln>
        </p:spPr>
        <p:txBody>
          <a:bodyPr wrap="square" rtlCol="0">
            <a:spAutoFit/>
          </a:bodyPr>
          <a:lstStyle/>
          <a:p>
            <a:pPr marL="285750" indent="-285750" algn="just">
              <a:buFont typeface="Arial" panose="020B0604020202020204" pitchFamily="34" charset="0"/>
              <a:buChar char="•"/>
            </a:pPr>
            <a:r>
              <a:rPr lang="en-IN" sz="2000" b="1" dirty="0" smtClean="0">
                <a:solidFill>
                  <a:schemeClr val="bg1"/>
                </a:solidFill>
                <a:latin typeface="Times New Roman" panose="02020603050405020304" pitchFamily="18" charset="0"/>
                <a:cs typeface="Times New Roman" panose="02020603050405020304" pitchFamily="18" charset="0"/>
              </a:rPr>
              <a:t>Documentation query </a:t>
            </a:r>
            <a:r>
              <a:rPr lang="en-IN" sz="2000" dirty="0" smtClean="0">
                <a:solidFill>
                  <a:schemeClr val="bg1"/>
                </a:solidFill>
                <a:latin typeface="Times New Roman" panose="02020603050405020304" pitchFamily="18" charset="0"/>
                <a:cs typeface="Times New Roman" panose="02020603050405020304" pitchFamily="18" charset="0"/>
              </a:rPr>
              <a:t>arising of </a:t>
            </a:r>
            <a:r>
              <a:rPr lang="en-IN" sz="2000" b="1" dirty="0" smtClean="0">
                <a:solidFill>
                  <a:schemeClr val="bg1"/>
                </a:solidFill>
                <a:latin typeface="Times New Roman" panose="02020603050405020304" pitchFamily="18" charset="0"/>
                <a:cs typeface="Times New Roman" panose="02020603050405020304" pitchFamily="18" charset="0"/>
              </a:rPr>
              <a:t>GHI</a:t>
            </a:r>
            <a:r>
              <a:rPr lang="en-IN" sz="2000" dirty="0" smtClean="0">
                <a:solidFill>
                  <a:schemeClr val="bg1"/>
                </a:solidFill>
                <a:latin typeface="Times New Roman" panose="02020603050405020304" pitchFamily="18" charset="0"/>
                <a:cs typeface="Times New Roman" panose="02020603050405020304" pitchFamily="18" charset="0"/>
              </a:rPr>
              <a:t> </a:t>
            </a:r>
            <a:r>
              <a:rPr lang="en-IN" sz="2000" b="1" dirty="0" smtClean="0">
                <a:solidFill>
                  <a:schemeClr val="bg1"/>
                </a:solidFill>
                <a:latin typeface="Times New Roman" panose="02020603050405020304" pitchFamily="18" charset="0"/>
                <a:cs typeface="Times New Roman" panose="02020603050405020304" pitchFamily="18" charset="0"/>
              </a:rPr>
              <a:t>Form </a:t>
            </a:r>
            <a:r>
              <a:rPr lang="en-IN" sz="2000" dirty="0" smtClean="0">
                <a:solidFill>
                  <a:schemeClr val="bg1"/>
                </a:solidFill>
                <a:latin typeface="Times New Roman" panose="02020603050405020304" pitchFamily="18" charset="0"/>
                <a:cs typeface="Times New Roman" panose="02020603050405020304" pitchFamily="18" charset="0"/>
              </a:rPr>
              <a:t>are mainly due the candidates </a:t>
            </a:r>
            <a:r>
              <a:rPr lang="en-IN" sz="2000" b="1" dirty="0" smtClean="0">
                <a:solidFill>
                  <a:schemeClr val="bg1"/>
                </a:solidFill>
                <a:latin typeface="Times New Roman" panose="02020603050405020304" pitchFamily="18" charset="0"/>
                <a:cs typeface="Times New Roman" panose="02020603050405020304" pitchFamily="18" charset="0"/>
              </a:rPr>
              <a:t>forgetting</a:t>
            </a:r>
            <a:r>
              <a:rPr lang="en-IN" sz="2000" dirty="0" smtClean="0">
                <a:solidFill>
                  <a:schemeClr val="bg1"/>
                </a:solidFill>
                <a:latin typeface="Times New Roman" panose="02020603050405020304" pitchFamily="18" charset="0"/>
                <a:cs typeface="Times New Roman" panose="02020603050405020304" pitchFamily="18" charset="0"/>
              </a:rPr>
              <a:t> to put their </a:t>
            </a:r>
            <a:r>
              <a:rPr lang="en-IN" sz="2000" b="1" dirty="0" smtClean="0">
                <a:solidFill>
                  <a:schemeClr val="bg1"/>
                </a:solidFill>
                <a:latin typeface="Times New Roman" panose="02020603050405020304" pitchFamily="18" charset="0"/>
                <a:cs typeface="Times New Roman" panose="02020603050405020304" pitchFamily="18" charset="0"/>
              </a:rPr>
              <a:t>signature</a:t>
            </a:r>
            <a:r>
              <a:rPr lang="en-IN" sz="2000" dirty="0" smtClean="0">
                <a:solidFill>
                  <a:schemeClr val="bg1"/>
                </a:solidFill>
                <a:latin typeface="Times New Roman" panose="02020603050405020304" pitchFamily="18" charset="0"/>
                <a:cs typeface="Times New Roman" panose="02020603050405020304" pitchFamily="18" charset="0"/>
              </a:rPr>
              <a:t> on </a:t>
            </a:r>
            <a:r>
              <a:rPr lang="en-IN" sz="2000" b="1" dirty="0" smtClean="0">
                <a:solidFill>
                  <a:schemeClr val="bg1"/>
                </a:solidFill>
                <a:latin typeface="Times New Roman" panose="02020603050405020304" pitchFamily="18" charset="0"/>
                <a:cs typeface="Times New Roman" panose="02020603050405020304" pitchFamily="18" charset="0"/>
              </a:rPr>
              <a:t>query point 2 (54.35%) </a:t>
            </a:r>
            <a:r>
              <a:rPr lang="en-IN" sz="2000" dirty="0" smtClean="0">
                <a:solidFill>
                  <a:schemeClr val="bg1"/>
                </a:solidFill>
                <a:latin typeface="Times New Roman" panose="02020603050405020304" pitchFamily="18" charset="0"/>
                <a:cs typeface="Times New Roman" panose="02020603050405020304" pitchFamily="18" charset="0"/>
              </a:rPr>
              <a:t>or forgetting to tick on </a:t>
            </a:r>
            <a:r>
              <a:rPr lang="en-IN" sz="2000" b="1" dirty="0" smtClean="0">
                <a:solidFill>
                  <a:schemeClr val="bg1"/>
                </a:solidFill>
                <a:latin typeface="Times New Roman" panose="02020603050405020304" pitchFamily="18" charset="0"/>
                <a:cs typeface="Times New Roman" panose="02020603050405020304" pitchFamily="18" charset="0"/>
              </a:rPr>
              <a:t>query point 1 (36.96%) or forgetting</a:t>
            </a:r>
            <a:r>
              <a:rPr lang="en-IN" sz="2000" dirty="0" smtClean="0">
                <a:solidFill>
                  <a:schemeClr val="bg1"/>
                </a:solidFill>
                <a:latin typeface="Times New Roman" panose="02020603050405020304" pitchFamily="18" charset="0"/>
                <a:cs typeface="Times New Roman" panose="02020603050405020304" pitchFamily="18" charset="0"/>
              </a:rPr>
              <a:t> to send them </a:t>
            </a:r>
            <a:r>
              <a:rPr lang="en-IN" sz="2000" b="1" dirty="0" smtClean="0">
                <a:solidFill>
                  <a:schemeClr val="bg1"/>
                </a:solidFill>
                <a:latin typeface="Times New Roman" panose="02020603050405020304" pitchFamily="18" charset="0"/>
                <a:cs typeface="Times New Roman" panose="02020603050405020304" pitchFamily="18" charset="0"/>
              </a:rPr>
              <a:t>entirely (8.7%). </a:t>
            </a:r>
            <a:endParaRPr lang="en-IN" sz="2000" b="1" dirty="0">
              <a:solidFill>
                <a:schemeClr val="bg1"/>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156751" y="5867105"/>
            <a:ext cx="11631973" cy="707886"/>
          </a:xfrm>
          <a:prstGeom prst="rect">
            <a:avLst/>
          </a:prstGeom>
          <a:noFill/>
          <a:ln>
            <a:noFill/>
          </a:ln>
        </p:spPr>
        <p:txBody>
          <a:bodyPr wrap="square" rtlCol="0">
            <a:spAutoFit/>
          </a:bodyPr>
          <a:lstStyle/>
          <a:p>
            <a:pPr marL="285750" indent="-285750" algn="just">
              <a:buFont typeface="Arial" panose="020B0604020202020204" pitchFamily="34" charset="0"/>
              <a:buChar char="•"/>
            </a:pPr>
            <a:r>
              <a:rPr lang="en-IN" sz="2000" b="1" dirty="0" smtClean="0">
                <a:solidFill>
                  <a:schemeClr val="bg1"/>
                </a:solidFill>
                <a:latin typeface="Times New Roman" panose="02020603050405020304" pitchFamily="18" charset="0"/>
                <a:cs typeface="Times New Roman" panose="02020603050405020304" pitchFamily="18" charset="0"/>
              </a:rPr>
              <a:t>Documentation query </a:t>
            </a:r>
            <a:r>
              <a:rPr lang="en-IN" sz="2000" dirty="0" smtClean="0">
                <a:solidFill>
                  <a:schemeClr val="bg1"/>
                </a:solidFill>
                <a:latin typeface="Times New Roman" panose="02020603050405020304" pitchFamily="18" charset="0"/>
                <a:cs typeface="Times New Roman" panose="02020603050405020304" pitchFamily="18" charset="0"/>
              </a:rPr>
              <a:t>arising of </a:t>
            </a:r>
            <a:r>
              <a:rPr lang="en-IN" sz="2000" b="1" dirty="0" smtClean="0">
                <a:solidFill>
                  <a:schemeClr val="bg1"/>
                </a:solidFill>
                <a:latin typeface="Times New Roman" panose="02020603050405020304" pitchFamily="18" charset="0"/>
                <a:cs typeface="Times New Roman" panose="02020603050405020304" pitchFamily="18" charset="0"/>
              </a:rPr>
              <a:t>Consent letter </a:t>
            </a:r>
            <a:r>
              <a:rPr lang="en-IN" sz="2000" dirty="0" smtClean="0">
                <a:solidFill>
                  <a:schemeClr val="bg1"/>
                </a:solidFill>
                <a:latin typeface="Times New Roman" panose="02020603050405020304" pitchFamily="18" charset="0"/>
                <a:cs typeface="Times New Roman" panose="02020603050405020304" pitchFamily="18" charset="0"/>
              </a:rPr>
              <a:t>are mainly due the candidates </a:t>
            </a:r>
            <a:r>
              <a:rPr lang="en-IN" sz="2000" b="1" dirty="0" smtClean="0">
                <a:solidFill>
                  <a:schemeClr val="bg1"/>
                </a:solidFill>
                <a:latin typeface="Times New Roman" panose="02020603050405020304" pitchFamily="18" charset="0"/>
                <a:cs typeface="Times New Roman" panose="02020603050405020304" pitchFamily="18" charset="0"/>
              </a:rPr>
              <a:t>forgetting</a:t>
            </a:r>
            <a:r>
              <a:rPr lang="en-IN" sz="2000" dirty="0" smtClean="0">
                <a:solidFill>
                  <a:schemeClr val="bg1"/>
                </a:solidFill>
                <a:latin typeface="Times New Roman" panose="02020603050405020304" pitchFamily="18" charset="0"/>
                <a:cs typeface="Times New Roman" panose="02020603050405020304" pitchFamily="18" charset="0"/>
              </a:rPr>
              <a:t> to put their </a:t>
            </a:r>
            <a:r>
              <a:rPr lang="en-IN" sz="2000" b="1" dirty="0" smtClean="0">
                <a:solidFill>
                  <a:schemeClr val="bg1"/>
                </a:solidFill>
                <a:latin typeface="Times New Roman" panose="02020603050405020304" pitchFamily="18" charset="0"/>
                <a:cs typeface="Times New Roman" panose="02020603050405020304" pitchFamily="18" charset="0"/>
              </a:rPr>
              <a:t>signature</a:t>
            </a:r>
            <a:r>
              <a:rPr lang="en-IN" sz="2000" dirty="0" smtClean="0">
                <a:solidFill>
                  <a:schemeClr val="bg1"/>
                </a:solidFill>
                <a:latin typeface="Times New Roman" panose="02020603050405020304" pitchFamily="18" charset="0"/>
                <a:cs typeface="Times New Roman" panose="02020603050405020304" pitchFamily="18" charset="0"/>
              </a:rPr>
              <a:t> on </a:t>
            </a:r>
            <a:r>
              <a:rPr lang="en-IN" sz="2000" b="1" dirty="0" smtClean="0">
                <a:solidFill>
                  <a:schemeClr val="bg1"/>
                </a:solidFill>
                <a:latin typeface="Times New Roman" panose="02020603050405020304" pitchFamily="18" charset="0"/>
                <a:cs typeface="Times New Roman" panose="02020603050405020304" pitchFamily="18" charset="0"/>
              </a:rPr>
              <a:t>query point 1 (75.76%) </a:t>
            </a:r>
            <a:r>
              <a:rPr lang="en-IN" sz="2000" dirty="0" smtClean="0">
                <a:solidFill>
                  <a:schemeClr val="bg1"/>
                </a:solidFill>
                <a:latin typeface="Times New Roman" panose="02020603050405020304" pitchFamily="18" charset="0"/>
                <a:cs typeface="Times New Roman" panose="02020603050405020304" pitchFamily="18" charset="0"/>
              </a:rPr>
              <a:t>or forgetting to send the documents </a:t>
            </a:r>
            <a:r>
              <a:rPr lang="en-IN" sz="2000" b="1" dirty="0" smtClean="0">
                <a:solidFill>
                  <a:schemeClr val="bg1"/>
                </a:solidFill>
                <a:latin typeface="Times New Roman" panose="02020603050405020304" pitchFamily="18" charset="0"/>
                <a:cs typeface="Times New Roman" panose="02020603050405020304" pitchFamily="18" charset="0"/>
              </a:rPr>
              <a:t>entirely (24.24%). </a:t>
            </a:r>
            <a:endParaRPr lang="en-IN" sz="20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512589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Horizontal Scroll 14"/>
          <p:cNvSpPr/>
          <p:nvPr/>
        </p:nvSpPr>
        <p:spPr>
          <a:xfrm>
            <a:off x="4154992" y="19759"/>
            <a:ext cx="3403096" cy="1007284"/>
          </a:xfrm>
          <a:prstGeom prst="horizontalScroll">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Right Arrow 10"/>
          <p:cNvSpPr/>
          <p:nvPr/>
        </p:nvSpPr>
        <p:spPr>
          <a:xfrm>
            <a:off x="852963" y="5009969"/>
            <a:ext cx="11236712" cy="1485595"/>
          </a:xfrm>
          <a:prstGeom prst="rightArrow">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Right Arrow 9"/>
          <p:cNvSpPr/>
          <p:nvPr/>
        </p:nvSpPr>
        <p:spPr>
          <a:xfrm>
            <a:off x="852963" y="3476464"/>
            <a:ext cx="11236712" cy="1285138"/>
          </a:xfrm>
          <a:prstGeom prst="rightArrow">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Right Arrow 8"/>
          <p:cNvSpPr/>
          <p:nvPr/>
        </p:nvSpPr>
        <p:spPr>
          <a:xfrm>
            <a:off x="852963" y="2000987"/>
            <a:ext cx="11236712" cy="1285138"/>
          </a:xfrm>
          <a:prstGeom prst="rightArrow">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Down Arrow Callout 1"/>
          <p:cNvSpPr/>
          <p:nvPr/>
        </p:nvSpPr>
        <p:spPr>
          <a:xfrm>
            <a:off x="515981" y="1168078"/>
            <a:ext cx="5845630" cy="666205"/>
          </a:xfrm>
          <a:prstGeom prst="downArrowCallout">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TextBox 2"/>
          <p:cNvSpPr txBox="1"/>
          <p:nvPr/>
        </p:nvSpPr>
        <p:spPr>
          <a:xfrm>
            <a:off x="603542" y="1151226"/>
            <a:ext cx="5670507" cy="400110"/>
          </a:xfrm>
          <a:prstGeom prst="rect">
            <a:avLst/>
          </a:prstGeom>
          <a:noFill/>
          <a:ln>
            <a:noFill/>
          </a:ln>
          <a:effectLst/>
        </p:spPr>
        <p:txBody>
          <a:bodyPr wrap="square" rtlCol="0">
            <a:spAutoFit/>
          </a:bodyPr>
          <a:lstStyle/>
          <a:p>
            <a:pPr algn="just"/>
            <a:r>
              <a:rPr lang="en-IN" sz="2000" b="1" dirty="0" smtClean="0">
                <a:solidFill>
                  <a:schemeClr val="bg1"/>
                </a:solidFill>
                <a:latin typeface="Times New Roman" panose="02020603050405020304" pitchFamily="18" charset="0"/>
                <a:cs typeface="Times New Roman" panose="02020603050405020304" pitchFamily="18" charset="0"/>
              </a:rPr>
              <a:t>Findings from the HR support functions executed:</a:t>
            </a:r>
            <a:endParaRPr lang="en-IN" sz="2000" b="1" dirty="0">
              <a:solidFill>
                <a:schemeClr val="bg1"/>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852963" y="2321100"/>
            <a:ext cx="10577037" cy="707886"/>
          </a:xfrm>
          <a:prstGeom prst="rect">
            <a:avLst/>
          </a:prstGeom>
          <a:noFill/>
          <a:ln>
            <a:noFill/>
          </a:ln>
          <a:effectLst/>
        </p:spPr>
        <p:txBody>
          <a:bodyPr wrap="square" rtlCol="0">
            <a:spAutoFit/>
          </a:bodyPr>
          <a:lstStyle/>
          <a:p>
            <a:pPr marL="342900" indent="-342900">
              <a:buFont typeface="Arial" panose="020B0604020202020204" pitchFamily="34" charset="0"/>
              <a:buChar char="•"/>
            </a:pPr>
            <a:r>
              <a:rPr lang="en-IN" sz="2000" dirty="0" smtClean="0">
                <a:solidFill>
                  <a:schemeClr val="bg1"/>
                </a:solidFill>
                <a:latin typeface="Times New Roman" panose="02020603050405020304" pitchFamily="18" charset="0"/>
                <a:cs typeface="Times New Roman" panose="02020603050405020304" pitchFamily="18" charset="0"/>
              </a:rPr>
              <a:t>Most of the employees </a:t>
            </a:r>
            <a:r>
              <a:rPr lang="en-IN" sz="2000" b="1" dirty="0" smtClean="0">
                <a:solidFill>
                  <a:schemeClr val="bg1"/>
                </a:solidFill>
                <a:latin typeface="Times New Roman" panose="02020603050405020304" pitchFamily="18" charset="0"/>
                <a:cs typeface="Times New Roman" panose="02020603050405020304" pitchFamily="18" charset="0"/>
              </a:rPr>
              <a:t>didn’t</a:t>
            </a:r>
            <a:r>
              <a:rPr lang="en-IN" sz="2000" dirty="0" smtClean="0">
                <a:solidFill>
                  <a:schemeClr val="bg1"/>
                </a:solidFill>
                <a:latin typeface="Times New Roman" panose="02020603050405020304" pitchFamily="18" charset="0"/>
                <a:cs typeface="Times New Roman" panose="02020603050405020304" pitchFamily="18" charset="0"/>
              </a:rPr>
              <a:t> take the vaccine due to the </a:t>
            </a:r>
            <a:r>
              <a:rPr lang="en-IN" sz="2000" b="1" dirty="0" smtClean="0">
                <a:solidFill>
                  <a:schemeClr val="bg1"/>
                </a:solidFill>
                <a:latin typeface="Times New Roman" panose="02020603050405020304" pitchFamily="18" charset="0"/>
                <a:cs typeface="Times New Roman" panose="02020603050405020304" pitchFamily="18" charset="0"/>
              </a:rPr>
              <a:t>unavailability of the slots </a:t>
            </a:r>
            <a:r>
              <a:rPr lang="en-IN" sz="2000" dirty="0" smtClean="0">
                <a:solidFill>
                  <a:schemeClr val="bg1"/>
                </a:solidFill>
                <a:latin typeface="Times New Roman" panose="02020603050405020304" pitchFamily="18" charset="0"/>
                <a:cs typeface="Times New Roman" panose="02020603050405020304" pitchFamily="18" charset="0"/>
              </a:rPr>
              <a:t>or </a:t>
            </a:r>
            <a:r>
              <a:rPr lang="en-IN" sz="2000" b="1" dirty="0" smtClean="0">
                <a:solidFill>
                  <a:schemeClr val="bg1"/>
                </a:solidFill>
                <a:latin typeface="Times New Roman" panose="02020603050405020304" pitchFamily="18" charset="0"/>
                <a:cs typeface="Times New Roman" panose="02020603050405020304" pitchFamily="18" charset="0"/>
              </a:rPr>
              <a:t>vaccine nearby </a:t>
            </a:r>
            <a:r>
              <a:rPr lang="en-IN" sz="2000" dirty="0" smtClean="0">
                <a:solidFill>
                  <a:schemeClr val="bg1"/>
                </a:solidFill>
                <a:latin typeface="Times New Roman" panose="02020603050405020304" pitchFamily="18" charset="0"/>
                <a:cs typeface="Times New Roman" panose="02020603050405020304" pitchFamily="18" charset="0"/>
              </a:rPr>
              <a:t>their location, or being </a:t>
            </a:r>
            <a:r>
              <a:rPr lang="en-IN" sz="2000" b="1" dirty="0" smtClean="0">
                <a:solidFill>
                  <a:schemeClr val="bg1"/>
                </a:solidFill>
                <a:latin typeface="Times New Roman" panose="02020603050405020304" pitchFamily="18" charset="0"/>
                <a:cs typeface="Times New Roman" panose="02020603050405020304" pitchFamily="18" charset="0"/>
              </a:rPr>
              <a:t>affected </a:t>
            </a:r>
            <a:r>
              <a:rPr lang="en-IN" sz="2000" dirty="0" smtClean="0">
                <a:solidFill>
                  <a:schemeClr val="bg1"/>
                </a:solidFill>
                <a:latin typeface="Times New Roman" panose="02020603050405020304" pitchFamily="18" charset="0"/>
                <a:cs typeface="Times New Roman" panose="02020603050405020304" pitchFamily="18" charset="0"/>
              </a:rPr>
              <a:t>by covid </a:t>
            </a:r>
            <a:r>
              <a:rPr lang="en-IN" sz="2000" b="1" dirty="0" smtClean="0">
                <a:solidFill>
                  <a:schemeClr val="bg1"/>
                </a:solidFill>
                <a:latin typeface="Times New Roman" panose="02020603050405020304" pitchFamily="18" charset="0"/>
                <a:cs typeface="Times New Roman" panose="02020603050405020304" pitchFamily="18" charset="0"/>
              </a:rPr>
              <a:t>themselves </a:t>
            </a:r>
            <a:r>
              <a:rPr lang="en-IN" sz="2000" dirty="0" smtClean="0">
                <a:solidFill>
                  <a:schemeClr val="bg1"/>
                </a:solidFill>
                <a:latin typeface="Times New Roman" panose="02020603050405020304" pitchFamily="18" charset="0"/>
                <a:cs typeface="Times New Roman" panose="02020603050405020304" pitchFamily="18" charset="0"/>
              </a:rPr>
              <a:t>and will take after 90 days.   </a:t>
            </a:r>
            <a:endParaRPr lang="en-IN" sz="2000" dirty="0">
              <a:solidFill>
                <a:schemeClr val="bg1"/>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852963" y="3772942"/>
            <a:ext cx="10577037" cy="707886"/>
          </a:xfrm>
          <a:prstGeom prst="rect">
            <a:avLst/>
          </a:prstGeom>
          <a:noFill/>
          <a:ln>
            <a:noFill/>
          </a:ln>
          <a:effectLst/>
        </p:spPr>
        <p:txBody>
          <a:bodyPr wrap="square" rtlCol="0">
            <a:spAutoFit/>
          </a:bodyPr>
          <a:lstStyle/>
          <a:p>
            <a:pPr marL="342900" indent="-342900" algn="just">
              <a:buFont typeface="Arial" panose="020B0604020202020204" pitchFamily="34" charset="0"/>
              <a:buChar char="•"/>
            </a:pPr>
            <a:r>
              <a:rPr lang="en-IN" sz="2000" dirty="0" smtClean="0">
                <a:solidFill>
                  <a:schemeClr val="bg1"/>
                </a:solidFill>
                <a:latin typeface="Times New Roman" panose="02020603050405020304" pitchFamily="18" charset="0"/>
                <a:cs typeface="Times New Roman" panose="02020603050405020304" pitchFamily="18" charset="0"/>
              </a:rPr>
              <a:t>A </a:t>
            </a:r>
            <a:r>
              <a:rPr lang="en-IN" sz="2000" b="1" dirty="0" smtClean="0">
                <a:solidFill>
                  <a:schemeClr val="bg1"/>
                </a:solidFill>
                <a:latin typeface="Times New Roman" panose="02020603050405020304" pitchFamily="18" charset="0"/>
                <a:cs typeface="Times New Roman" panose="02020603050405020304" pitchFamily="18" charset="0"/>
              </a:rPr>
              <a:t>small</a:t>
            </a:r>
            <a:r>
              <a:rPr lang="en-IN" sz="2000" dirty="0" smtClean="0">
                <a:solidFill>
                  <a:schemeClr val="bg1"/>
                </a:solidFill>
                <a:latin typeface="Times New Roman" panose="02020603050405020304" pitchFamily="18" charset="0"/>
                <a:cs typeface="Times New Roman" panose="02020603050405020304" pitchFamily="18" charset="0"/>
              </a:rPr>
              <a:t> percentage didn’t take the vaccination due to other </a:t>
            </a:r>
            <a:r>
              <a:rPr lang="en-IN" sz="2000" b="1" dirty="0" smtClean="0">
                <a:solidFill>
                  <a:schemeClr val="bg1"/>
                </a:solidFill>
                <a:latin typeface="Times New Roman" panose="02020603050405020304" pitchFamily="18" charset="0"/>
                <a:cs typeface="Times New Roman" panose="02020603050405020304" pitchFamily="18" charset="0"/>
              </a:rPr>
              <a:t>underlying health issues </a:t>
            </a:r>
            <a:r>
              <a:rPr lang="en-IN" sz="2000" dirty="0" smtClean="0">
                <a:solidFill>
                  <a:schemeClr val="bg1"/>
                </a:solidFill>
                <a:latin typeface="Times New Roman" panose="02020603050405020304" pitchFamily="18" charset="0"/>
                <a:cs typeface="Times New Roman" panose="02020603050405020304" pitchFamily="18" charset="0"/>
              </a:rPr>
              <a:t>or being a </a:t>
            </a:r>
            <a:r>
              <a:rPr lang="en-IN" sz="2000" b="1" dirty="0" smtClean="0">
                <a:solidFill>
                  <a:schemeClr val="bg1"/>
                </a:solidFill>
                <a:latin typeface="Times New Roman" panose="02020603050405020304" pitchFamily="18" charset="0"/>
                <a:cs typeface="Times New Roman" panose="02020603050405020304" pitchFamily="18" charset="0"/>
              </a:rPr>
              <a:t>vaccine sceptic.</a:t>
            </a:r>
            <a:endParaRPr lang="en-IN" sz="2000" b="1" dirty="0">
              <a:solidFill>
                <a:schemeClr val="bg1"/>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852963" y="5398824"/>
            <a:ext cx="10577037" cy="707886"/>
          </a:xfrm>
          <a:prstGeom prst="rect">
            <a:avLst/>
          </a:prstGeom>
          <a:noFill/>
          <a:ln>
            <a:noFill/>
          </a:ln>
          <a:effectLst/>
        </p:spPr>
        <p:txBody>
          <a:bodyPr wrap="square" rtlCol="0">
            <a:spAutoFit/>
          </a:bodyPr>
          <a:lstStyle/>
          <a:p>
            <a:pPr marL="285750" indent="-285750" algn="just">
              <a:buFont typeface="Arial" panose="020B0604020202020204" pitchFamily="34" charset="0"/>
              <a:buChar char="•"/>
            </a:pPr>
            <a:r>
              <a:rPr lang="en-IN" sz="2000" b="1" dirty="0" smtClean="0">
                <a:solidFill>
                  <a:schemeClr val="bg1"/>
                </a:solidFill>
                <a:latin typeface="Times New Roman" panose="02020603050405020304" pitchFamily="18" charset="0"/>
                <a:cs typeface="Times New Roman" panose="02020603050405020304" pitchFamily="18" charset="0"/>
              </a:rPr>
              <a:t>Pinnacle agents </a:t>
            </a:r>
            <a:r>
              <a:rPr lang="en-IN" sz="2000" dirty="0" smtClean="0">
                <a:solidFill>
                  <a:schemeClr val="bg1"/>
                </a:solidFill>
                <a:latin typeface="Times New Roman" panose="02020603050405020304" pitchFamily="18" charset="0"/>
                <a:cs typeface="Times New Roman" panose="02020603050405020304" pitchFamily="18" charset="0"/>
              </a:rPr>
              <a:t>are mostly informed of the company </a:t>
            </a:r>
            <a:r>
              <a:rPr lang="en-IN" sz="2000" b="1" dirty="0" smtClean="0">
                <a:solidFill>
                  <a:schemeClr val="bg1"/>
                </a:solidFill>
                <a:latin typeface="Times New Roman" panose="02020603050405020304" pitchFamily="18" charset="0"/>
                <a:cs typeface="Times New Roman" panose="02020603050405020304" pitchFamily="18" charset="0"/>
              </a:rPr>
              <a:t>reward policies</a:t>
            </a:r>
            <a:r>
              <a:rPr lang="en-IN" sz="2000" dirty="0" smtClean="0">
                <a:solidFill>
                  <a:schemeClr val="bg1"/>
                </a:solidFill>
                <a:latin typeface="Times New Roman" panose="02020603050405020304" pitchFamily="18" charset="0"/>
                <a:cs typeface="Times New Roman" panose="02020603050405020304" pitchFamily="18" charset="0"/>
              </a:rPr>
              <a:t>, but they need more attention towards solving </a:t>
            </a:r>
            <a:r>
              <a:rPr lang="en-IN" sz="2000" b="1" dirty="0" smtClean="0">
                <a:solidFill>
                  <a:schemeClr val="bg1"/>
                </a:solidFill>
                <a:latin typeface="Times New Roman" panose="02020603050405020304" pitchFamily="18" charset="0"/>
                <a:cs typeface="Times New Roman" panose="02020603050405020304" pitchFamily="18" charset="0"/>
              </a:rPr>
              <a:t>payout </a:t>
            </a:r>
            <a:r>
              <a:rPr lang="en-IN" sz="2000" dirty="0" smtClean="0">
                <a:solidFill>
                  <a:schemeClr val="bg1"/>
                </a:solidFill>
                <a:latin typeface="Times New Roman" panose="02020603050405020304" pitchFamily="18" charset="0"/>
                <a:cs typeface="Times New Roman" panose="02020603050405020304" pitchFamily="18" charset="0"/>
              </a:rPr>
              <a:t>and </a:t>
            </a:r>
            <a:r>
              <a:rPr lang="en-IN" sz="2000" b="1" dirty="0" smtClean="0">
                <a:solidFill>
                  <a:schemeClr val="bg1"/>
                </a:solidFill>
                <a:latin typeface="Times New Roman" panose="02020603050405020304" pitchFamily="18" charset="0"/>
                <a:cs typeface="Times New Roman" panose="02020603050405020304" pitchFamily="18" charset="0"/>
              </a:rPr>
              <a:t>training issues</a:t>
            </a:r>
            <a:r>
              <a:rPr lang="en-IN" sz="2000" dirty="0" smtClean="0">
                <a:solidFill>
                  <a:schemeClr val="bg1"/>
                </a:solidFill>
                <a:latin typeface="Times New Roman" panose="02020603050405020304" pitchFamily="18" charset="0"/>
                <a:cs typeface="Times New Roman" panose="02020603050405020304" pitchFamily="18" charset="0"/>
              </a:rPr>
              <a:t>.</a:t>
            </a:r>
            <a:endParaRPr lang="en-IN" sz="2000" dirty="0">
              <a:solidFill>
                <a:schemeClr val="bg1"/>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4270408" y="264301"/>
            <a:ext cx="3172264" cy="461665"/>
          </a:xfrm>
          <a:prstGeom prst="rect">
            <a:avLst/>
          </a:prstGeom>
          <a:noFill/>
          <a:ln>
            <a:noFill/>
          </a:ln>
          <a:effectLst/>
        </p:spPr>
        <p:txBody>
          <a:bodyPr wrap="square" rtlCol="0">
            <a:spAutoFit/>
          </a:bodyPr>
          <a:lstStyle/>
          <a:p>
            <a:pPr algn="ctr"/>
            <a:r>
              <a:rPr lang="en-IN" sz="2400" b="1" u="sng" dirty="0" smtClean="0">
                <a:solidFill>
                  <a:schemeClr val="bg1"/>
                </a:solidFill>
                <a:latin typeface="Times New Roman" panose="02020603050405020304" pitchFamily="18" charset="0"/>
                <a:cs typeface="Times New Roman" panose="02020603050405020304" pitchFamily="18" charset="0"/>
              </a:rPr>
              <a:t>Analysis and Findings</a:t>
            </a:r>
            <a:endParaRPr lang="en-IN" sz="2400" b="1" u="sng"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99920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ular Callout 10"/>
          <p:cNvSpPr/>
          <p:nvPr/>
        </p:nvSpPr>
        <p:spPr>
          <a:xfrm>
            <a:off x="537482" y="4872054"/>
            <a:ext cx="11507426" cy="933638"/>
          </a:xfrm>
          <a:prstGeom prst="wedgeRectCallout">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Rectangular Callout 9"/>
          <p:cNvSpPr/>
          <p:nvPr/>
        </p:nvSpPr>
        <p:spPr>
          <a:xfrm>
            <a:off x="537482" y="3317018"/>
            <a:ext cx="11507426" cy="933638"/>
          </a:xfrm>
          <a:prstGeom prst="wedgeRectCallout">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Rectangular Callout 8"/>
          <p:cNvSpPr/>
          <p:nvPr/>
        </p:nvSpPr>
        <p:spPr>
          <a:xfrm>
            <a:off x="571704" y="1741617"/>
            <a:ext cx="11438981" cy="933638"/>
          </a:xfrm>
          <a:prstGeom prst="wedgeRectCallout">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Oval Callout 7"/>
          <p:cNvSpPr/>
          <p:nvPr/>
        </p:nvSpPr>
        <p:spPr>
          <a:xfrm>
            <a:off x="4629150" y="0"/>
            <a:ext cx="2750276" cy="1410403"/>
          </a:xfrm>
          <a:prstGeom prst="wedgeEllipseCallout">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extBox 1"/>
          <p:cNvSpPr txBox="1"/>
          <p:nvPr/>
        </p:nvSpPr>
        <p:spPr>
          <a:xfrm>
            <a:off x="5104176" y="375369"/>
            <a:ext cx="1800224" cy="461665"/>
          </a:xfrm>
          <a:prstGeom prst="rect">
            <a:avLst/>
          </a:prstGeom>
          <a:noFill/>
          <a:ln>
            <a:noFill/>
          </a:ln>
          <a:effectLst/>
        </p:spPr>
        <p:txBody>
          <a:bodyPr wrap="square" rtlCol="0">
            <a:spAutoFit/>
          </a:bodyPr>
          <a:lstStyle/>
          <a:p>
            <a:pPr algn="ctr"/>
            <a:r>
              <a:rPr lang="en-IN" sz="2400" b="1" u="sng" dirty="0" smtClean="0">
                <a:solidFill>
                  <a:schemeClr val="bg1"/>
                </a:solidFill>
                <a:latin typeface="Times New Roman" panose="02020603050405020304" pitchFamily="18" charset="0"/>
                <a:cs typeface="Times New Roman" panose="02020603050405020304" pitchFamily="18" charset="0"/>
              </a:rPr>
              <a:t>Suggestions</a:t>
            </a:r>
            <a:endParaRPr lang="en-IN" sz="3600" b="1" u="sng" dirty="0">
              <a:solidFill>
                <a:schemeClr val="bg1"/>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537482" y="1826380"/>
            <a:ext cx="11335431" cy="707886"/>
          </a:xfrm>
          <a:prstGeom prst="rect">
            <a:avLst/>
          </a:prstGeom>
          <a:noFill/>
          <a:ln>
            <a:noFill/>
          </a:ln>
          <a:effectLst/>
        </p:spPr>
        <p:txBody>
          <a:bodyPr wrap="square" rtlCol="0">
            <a:spAutoFit/>
          </a:bodyPr>
          <a:lstStyle/>
          <a:p>
            <a:pPr marL="342900" indent="-342900">
              <a:buFont typeface="Arial" panose="020B0604020202020204" pitchFamily="34" charset="0"/>
              <a:buChar char="•"/>
            </a:pPr>
            <a:r>
              <a:rPr lang="en-IN" sz="2000" dirty="0" smtClean="0">
                <a:solidFill>
                  <a:schemeClr val="bg1"/>
                </a:solidFill>
                <a:latin typeface="Times New Roman" panose="02020603050405020304" pitchFamily="18" charset="0"/>
                <a:cs typeface="Times New Roman" panose="02020603050405020304" pitchFamily="18" charset="0"/>
              </a:rPr>
              <a:t>Candidates can be </a:t>
            </a:r>
            <a:r>
              <a:rPr lang="en-IN" sz="2000" b="1" dirty="0" smtClean="0">
                <a:solidFill>
                  <a:schemeClr val="bg1"/>
                </a:solidFill>
                <a:latin typeface="Times New Roman" panose="02020603050405020304" pitchFamily="18" charset="0"/>
                <a:cs typeface="Times New Roman" panose="02020603050405020304" pitchFamily="18" charset="0"/>
              </a:rPr>
              <a:t>educated</a:t>
            </a:r>
            <a:r>
              <a:rPr lang="en-IN" sz="2000" dirty="0" smtClean="0">
                <a:solidFill>
                  <a:schemeClr val="bg1"/>
                </a:solidFill>
                <a:latin typeface="Times New Roman" panose="02020603050405020304" pitchFamily="18" charset="0"/>
                <a:cs typeface="Times New Roman" panose="02020603050405020304" pitchFamily="18" charset="0"/>
              </a:rPr>
              <a:t> about the </a:t>
            </a:r>
            <a:r>
              <a:rPr lang="en-IN" sz="2000" b="1" dirty="0" smtClean="0">
                <a:solidFill>
                  <a:schemeClr val="bg1"/>
                </a:solidFill>
                <a:latin typeface="Times New Roman" panose="02020603050405020304" pitchFamily="18" charset="0"/>
                <a:cs typeface="Times New Roman" panose="02020603050405020304" pitchFamily="18" charset="0"/>
              </a:rPr>
              <a:t>documentation process </a:t>
            </a:r>
            <a:r>
              <a:rPr lang="en-IN" sz="2000" dirty="0" smtClean="0">
                <a:solidFill>
                  <a:schemeClr val="bg1"/>
                </a:solidFill>
                <a:latin typeface="Times New Roman" panose="02020603050405020304" pitchFamily="18" charset="0"/>
                <a:cs typeface="Times New Roman" panose="02020603050405020304" pitchFamily="18" charset="0"/>
              </a:rPr>
              <a:t>by a </a:t>
            </a:r>
            <a:r>
              <a:rPr lang="en-IN" sz="2000" b="1" dirty="0" smtClean="0">
                <a:solidFill>
                  <a:schemeClr val="bg1"/>
                </a:solidFill>
                <a:latin typeface="Times New Roman" panose="02020603050405020304" pitchFamily="18" charset="0"/>
                <a:cs typeface="Times New Roman" panose="02020603050405020304" pitchFamily="18" charset="0"/>
              </a:rPr>
              <a:t>training session </a:t>
            </a:r>
            <a:r>
              <a:rPr lang="en-IN" sz="2000" dirty="0" smtClean="0">
                <a:solidFill>
                  <a:schemeClr val="bg1"/>
                </a:solidFill>
                <a:latin typeface="Times New Roman" panose="02020603050405020304" pitchFamily="18" charset="0"/>
                <a:cs typeface="Times New Roman" panose="02020603050405020304" pitchFamily="18" charset="0"/>
              </a:rPr>
              <a:t>focusing on </a:t>
            </a:r>
            <a:r>
              <a:rPr lang="en-IN" sz="2000" b="1" dirty="0" smtClean="0">
                <a:solidFill>
                  <a:schemeClr val="bg1"/>
                </a:solidFill>
                <a:latin typeface="Times New Roman" panose="02020603050405020304" pitchFamily="18" charset="0"/>
                <a:cs typeface="Times New Roman" panose="02020603050405020304" pitchFamily="18" charset="0"/>
              </a:rPr>
              <a:t>query reasons </a:t>
            </a:r>
            <a:r>
              <a:rPr lang="en-IN" sz="2000" dirty="0" smtClean="0">
                <a:solidFill>
                  <a:schemeClr val="bg1"/>
                </a:solidFill>
                <a:latin typeface="Times New Roman" panose="02020603050405020304" pitchFamily="18" charset="0"/>
                <a:cs typeface="Times New Roman" panose="02020603050405020304" pitchFamily="18" charset="0"/>
              </a:rPr>
              <a:t>with </a:t>
            </a:r>
            <a:r>
              <a:rPr lang="en-IN" sz="2000" b="1" dirty="0" smtClean="0">
                <a:solidFill>
                  <a:schemeClr val="bg1"/>
                </a:solidFill>
                <a:latin typeface="Times New Roman" panose="02020603050405020304" pitchFamily="18" charset="0"/>
                <a:cs typeface="Times New Roman" panose="02020603050405020304" pitchFamily="18" charset="0"/>
              </a:rPr>
              <a:t>high frequency </a:t>
            </a:r>
            <a:r>
              <a:rPr lang="en-IN" sz="2000" dirty="0" smtClean="0">
                <a:solidFill>
                  <a:schemeClr val="bg1"/>
                </a:solidFill>
                <a:latin typeface="Times New Roman" panose="02020603050405020304" pitchFamily="18" charset="0"/>
                <a:cs typeface="Times New Roman" panose="02020603050405020304" pitchFamily="18" charset="0"/>
              </a:rPr>
              <a:t>of occurrence. </a:t>
            </a:r>
            <a:endParaRPr lang="en-IN" sz="2000" dirty="0">
              <a:solidFill>
                <a:schemeClr val="bg1"/>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453933" y="3405655"/>
            <a:ext cx="11469189" cy="707886"/>
          </a:xfrm>
          <a:prstGeom prst="rect">
            <a:avLst/>
          </a:prstGeom>
          <a:noFill/>
          <a:ln>
            <a:noFill/>
          </a:ln>
          <a:effectLst/>
        </p:spPr>
        <p:txBody>
          <a:bodyPr wrap="square" rtlCol="0">
            <a:spAutoFit/>
          </a:bodyPr>
          <a:lstStyle/>
          <a:p>
            <a:pPr marL="342900" indent="-342900">
              <a:buFont typeface="Arial" panose="020B0604020202020204" pitchFamily="34" charset="0"/>
              <a:buChar char="•"/>
            </a:pPr>
            <a:r>
              <a:rPr lang="en-IN" sz="2000" dirty="0" smtClean="0">
                <a:solidFill>
                  <a:schemeClr val="bg1"/>
                </a:solidFill>
                <a:latin typeface="Times New Roman" panose="02020603050405020304" pitchFamily="18" charset="0"/>
                <a:cs typeface="Times New Roman" panose="02020603050405020304" pitchFamily="18" charset="0"/>
              </a:rPr>
              <a:t>The company can </a:t>
            </a:r>
            <a:r>
              <a:rPr lang="en-IN" sz="2000" b="1" dirty="0" smtClean="0">
                <a:solidFill>
                  <a:schemeClr val="bg1"/>
                </a:solidFill>
                <a:latin typeface="Times New Roman" panose="02020603050405020304" pitchFamily="18" charset="0"/>
                <a:cs typeface="Times New Roman" panose="02020603050405020304" pitchFamily="18" charset="0"/>
              </a:rPr>
              <a:t>organise vaccination drives </a:t>
            </a:r>
            <a:r>
              <a:rPr lang="en-IN" sz="2000" dirty="0" smtClean="0">
                <a:solidFill>
                  <a:schemeClr val="bg1"/>
                </a:solidFill>
                <a:latin typeface="Times New Roman" panose="02020603050405020304" pitchFamily="18" charset="0"/>
                <a:cs typeface="Times New Roman" panose="02020603050405020304" pitchFamily="18" charset="0"/>
              </a:rPr>
              <a:t>in </a:t>
            </a:r>
            <a:r>
              <a:rPr lang="en-IN" sz="2000" b="1" dirty="0" smtClean="0">
                <a:solidFill>
                  <a:schemeClr val="bg1"/>
                </a:solidFill>
                <a:latin typeface="Times New Roman" panose="02020603050405020304" pitchFamily="18" charset="0"/>
                <a:cs typeface="Times New Roman" panose="02020603050405020304" pitchFamily="18" charset="0"/>
              </a:rPr>
              <a:t>non-metro cities </a:t>
            </a:r>
            <a:r>
              <a:rPr lang="en-IN" sz="2000" dirty="0" smtClean="0">
                <a:solidFill>
                  <a:schemeClr val="bg1"/>
                </a:solidFill>
                <a:latin typeface="Times New Roman" panose="02020603050405020304" pitchFamily="18" charset="0"/>
                <a:cs typeface="Times New Roman" panose="02020603050405020304" pitchFamily="18" charset="0"/>
              </a:rPr>
              <a:t>and can also start a </a:t>
            </a:r>
            <a:r>
              <a:rPr lang="en-IN" sz="2000" b="1" dirty="0" smtClean="0">
                <a:solidFill>
                  <a:schemeClr val="bg1"/>
                </a:solidFill>
                <a:latin typeface="Times New Roman" panose="02020603050405020304" pitchFamily="18" charset="0"/>
                <a:cs typeface="Times New Roman" panose="02020603050405020304" pitchFamily="18" charset="0"/>
              </a:rPr>
              <a:t>policy</a:t>
            </a:r>
            <a:r>
              <a:rPr lang="en-IN" sz="2000" dirty="0" smtClean="0">
                <a:solidFill>
                  <a:schemeClr val="bg1"/>
                </a:solidFill>
                <a:latin typeface="Times New Roman" panose="02020603050405020304" pitchFamily="18" charset="0"/>
                <a:cs typeface="Times New Roman" panose="02020603050405020304" pitchFamily="18" charset="0"/>
              </a:rPr>
              <a:t> of </a:t>
            </a:r>
            <a:r>
              <a:rPr lang="en-IN" sz="2000" b="1" dirty="0" smtClean="0">
                <a:solidFill>
                  <a:schemeClr val="bg1"/>
                </a:solidFill>
                <a:latin typeface="Times New Roman" panose="02020603050405020304" pitchFamily="18" charset="0"/>
                <a:cs typeface="Times New Roman" panose="02020603050405020304" pitchFamily="18" charset="0"/>
              </a:rPr>
              <a:t>reimbursing</a:t>
            </a:r>
            <a:r>
              <a:rPr lang="en-IN" sz="2000" dirty="0" smtClean="0">
                <a:solidFill>
                  <a:schemeClr val="bg1"/>
                </a:solidFill>
                <a:latin typeface="Times New Roman" panose="02020603050405020304" pitchFamily="18" charset="0"/>
                <a:cs typeface="Times New Roman" panose="02020603050405020304" pitchFamily="18" charset="0"/>
              </a:rPr>
              <a:t> employees taking vaccination through private sources. </a:t>
            </a:r>
            <a:endParaRPr lang="en-IN" sz="2000" dirty="0">
              <a:solidFill>
                <a:schemeClr val="bg1"/>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482237" y="4984930"/>
            <a:ext cx="11390676" cy="707886"/>
          </a:xfrm>
          <a:prstGeom prst="rect">
            <a:avLst/>
          </a:prstGeom>
          <a:noFill/>
          <a:ln>
            <a:noFill/>
          </a:ln>
          <a:effectLst/>
        </p:spPr>
        <p:txBody>
          <a:bodyPr wrap="square" rtlCol="0">
            <a:spAutoFit/>
          </a:bodyPr>
          <a:lstStyle/>
          <a:p>
            <a:pPr marL="342900" indent="-342900">
              <a:buFont typeface="Arial" panose="020B0604020202020204" pitchFamily="34" charset="0"/>
              <a:buChar char="•"/>
            </a:pPr>
            <a:r>
              <a:rPr lang="en-IN" sz="2000" dirty="0" smtClean="0">
                <a:solidFill>
                  <a:schemeClr val="bg1"/>
                </a:solidFill>
                <a:latin typeface="Times New Roman" panose="02020603050405020304" pitchFamily="18" charset="0"/>
                <a:cs typeface="Times New Roman" panose="02020603050405020304" pitchFamily="18" charset="0"/>
              </a:rPr>
              <a:t>Proper </a:t>
            </a:r>
            <a:r>
              <a:rPr lang="en-IN" sz="2000" b="1" dirty="0" smtClean="0">
                <a:solidFill>
                  <a:schemeClr val="bg1"/>
                </a:solidFill>
                <a:latin typeface="Times New Roman" panose="02020603050405020304" pitchFamily="18" charset="0"/>
                <a:cs typeface="Times New Roman" panose="02020603050405020304" pitchFamily="18" charset="0"/>
              </a:rPr>
              <a:t>support system </a:t>
            </a:r>
            <a:r>
              <a:rPr lang="en-IN" sz="2000" dirty="0" smtClean="0">
                <a:solidFill>
                  <a:schemeClr val="bg1"/>
                </a:solidFill>
                <a:latin typeface="Times New Roman" panose="02020603050405020304" pitchFamily="18" charset="0"/>
                <a:cs typeface="Times New Roman" panose="02020603050405020304" pitchFamily="18" charset="0"/>
              </a:rPr>
              <a:t>for </a:t>
            </a:r>
            <a:r>
              <a:rPr lang="en-IN" sz="2000" b="1" dirty="0" smtClean="0">
                <a:solidFill>
                  <a:schemeClr val="bg1"/>
                </a:solidFill>
                <a:latin typeface="Times New Roman" panose="02020603050405020304" pitchFamily="18" charset="0"/>
                <a:cs typeface="Times New Roman" panose="02020603050405020304" pitchFamily="18" charset="0"/>
              </a:rPr>
              <a:t>pinnacle agents</a:t>
            </a:r>
            <a:r>
              <a:rPr lang="en-IN" sz="2000" dirty="0" smtClean="0">
                <a:solidFill>
                  <a:schemeClr val="bg1"/>
                </a:solidFill>
                <a:latin typeface="Times New Roman" panose="02020603050405020304" pitchFamily="18" charset="0"/>
                <a:cs typeface="Times New Roman" panose="02020603050405020304" pitchFamily="18" charset="0"/>
              </a:rPr>
              <a:t>, including </a:t>
            </a:r>
            <a:r>
              <a:rPr lang="en-IN" sz="2000" b="1" dirty="0" smtClean="0">
                <a:solidFill>
                  <a:schemeClr val="bg1"/>
                </a:solidFill>
                <a:latin typeface="Times New Roman" panose="02020603050405020304" pitchFamily="18" charset="0"/>
                <a:cs typeface="Times New Roman" panose="02020603050405020304" pitchFamily="18" charset="0"/>
              </a:rPr>
              <a:t>frequent training sessions </a:t>
            </a:r>
            <a:r>
              <a:rPr lang="en-IN" sz="2000" dirty="0" smtClean="0">
                <a:solidFill>
                  <a:schemeClr val="bg1"/>
                </a:solidFill>
                <a:latin typeface="Times New Roman" panose="02020603050405020304" pitchFamily="18" charset="0"/>
                <a:cs typeface="Times New Roman" panose="02020603050405020304" pitchFamily="18" charset="0"/>
              </a:rPr>
              <a:t>and </a:t>
            </a:r>
            <a:r>
              <a:rPr lang="en-IN" sz="2000" b="1" dirty="0" smtClean="0">
                <a:solidFill>
                  <a:schemeClr val="bg1"/>
                </a:solidFill>
                <a:latin typeface="Times New Roman" panose="02020603050405020304" pitchFamily="18" charset="0"/>
                <a:cs typeface="Times New Roman" panose="02020603050405020304" pitchFamily="18" charset="0"/>
              </a:rPr>
              <a:t>prompt solving of payout issue. </a:t>
            </a:r>
            <a:endParaRPr lang="en-IN" sz="20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365071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orizontal Scroll 5"/>
          <p:cNvSpPr/>
          <p:nvPr/>
        </p:nvSpPr>
        <p:spPr>
          <a:xfrm>
            <a:off x="4238895" y="45439"/>
            <a:ext cx="3331029" cy="953589"/>
          </a:xfrm>
          <a:prstGeom prst="horizontalScroll">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extBox 1"/>
          <p:cNvSpPr txBox="1"/>
          <p:nvPr/>
        </p:nvSpPr>
        <p:spPr>
          <a:xfrm>
            <a:off x="3122022" y="169817"/>
            <a:ext cx="5564777" cy="646331"/>
          </a:xfrm>
          <a:prstGeom prst="rect">
            <a:avLst/>
          </a:prstGeom>
          <a:noFill/>
        </p:spPr>
        <p:txBody>
          <a:bodyPr wrap="square" rtlCol="0">
            <a:spAutoFit/>
          </a:bodyPr>
          <a:lstStyle/>
          <a:p>
            <a:pPr algn="ctr"/>
            <a:r>
              <a:rPr lang="en-IN" sz="3600" b="1" u="sng" dirty="0" smtClean="0">
                <a:solidFill>
                  <a:schemeClr val="bg1"/>
                </a:solidFill>
                <a:latin typeface="Times New Roman" panose="02020603050405020304" pitchFamily="18" charset="0"/>
                <a:cs typeface="Times New Roman" panose="02020603050405020304" pitchFamily="18" charset="0"/>
              </a:rPr>
              <a:t>Conclusion</a:t>
            </a:r>
            <a:endParaRPr lang="en-IN" sz="3600" b="1" u="sng" dirty="0">
              <a:solidFill>
                <a:schemeClr val="bg1"/>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418009" y="1476103"/>
            <a:ext cx="11612881" cy="400110"/>
          </a:xfrm>
          <a:prstGeom prst="rect">
            <a:avLst/>
          </a:prstGeom>
          <a:noFill/>
        </p:spPr>
        <p:txBody>
          <a:bodyPr wrap="square" rtlCol="0">
            <a:spAutoFit/>
          </a:bodyPr>
          <a:lstStyle/>
          <a:p>
            <a:pPr marL="285750" indent="-285750" algn="just">
              <a:buFont typeface="Arial" panose="020B0604020202020204" pitchFamily="34" charset="0"/>
              <a:buChar char="•"/>
            </a:pPr>
            <a:r>
              <a:rPr lang="en-IN" sz="2000" dirty="0" smtClean="0">
                <a:latin typeface="Times New Roman" panose="02020603050405020304" pitchFamily="18" charset="0"/>
                <a:cs typeface="Times New Roman" panose="02020603050405020304" pitchFamily="18" charset="0"/>
              </a:rPr>
              <a:t>Documentation process, though tedious and may seem repetitive, forms an important pillar in HR operations.</a:t>
            </a:r>
            <a:endParaRPr lang="en-IN" sz="20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418008" y="2896289"/>
            <a:ext cx="11612881" cy="707886"/>
          </a:xfrm>
          <a:prstGeom prst="rect">
            <a:avLst/>
          </a:prstGeom>
          <a:noFill/>
        </p:spPr>
        <p:txBody>
          <a:bodyPr wrap="square" rtlCol="0">
            <a:spAutoFit/>
          </a:bodyPr>
          <a:lstStyle/>
          <a:p>
            <a:pPr marL="285750" indent="-285750" algn="just">
              <a:buFont typeface="Arial" panose="020B0604020202020204" pitchFamily="34" charset="0"/>
              <a:buChar char="•"/>
            </a:pPr>
            <a:r>
              <a:rPr lang="en-IN" sz="2000" dirty="0" smtClean="0">
                <a:latin typeface="Times New Roman" panose="02020603050405020304" pitchFamily="18" charset="0"/>
                <a:cs typeface="Times New Roman" panose="02020603050405020304" pitchFamily="18" charset="0"/>
              </a:rPr>
              <a:t>Proper documentation process, is detrimental to both the employees’ career and company’s compliance with rules.</a:t>
            </a:r>
            <a:endParaRPr lang="en-IN" sz="20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418009" y="4624252"/>
            <a:ext cx="10398035" cy="1015663"/>
          </a:xfrm>
          <a:prstGeom prst="rect">
            <a:avLst/>
          </a:prstGeom>
          <a:noFill/>
        </p:spPr>
        <p:txBody>
          <a:bodyPr wrap="square" rtlCol="0">
            <a:spAutoFit/>
          </a:bodyPr>
          <a:lstStyle/>
          <a:p>
            <a:pPr marL="285750" indent="-285750" algn="just">
              <a:buFont typeface="Arial" panose="020B0604020202020204" pitchFamily="34" charset="0"/>
              <a:buChar char="•"/>
            </a:pPr>
            <a:r>
              <a:rPr lang="en-IN" sz="2000" dirty="0" smtClean="0">
                <a:latin typeface="Times New Roman" panose="02020603050405020304" pitchFamily="18" charset="0"/>
                <a:cs typeface="Times New Roman" panose="02020603050405020304" pitchFamily="18" charset="0"/>
              </a:rPr>
              <a:t>Pre-Offer documentation is the first step of a candidate joining the company, the approach towards it should be definite, because if not done right, it can jeopardize the whole joining process, and the employees time in the company further down the line.</a:t>
            </a: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975883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owchart: Connector 2"/>
          <p:cNvSpPr/>
          <p:nvPr/>
        </p:nvSpPr>
        <p:spPr>
          <a:xfrm>
            <a:off x="3561158" y="1128714"/>
            <a:ext cx="4550569" cy="4214812"/>
          </a:xfrm>
          <a:prstGeom prst="flowChartConnector">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extBox 1"/>
          <p:cNvSpPr txBox="1"/>
          <p:nvPr/>
        </p:nvSpPr>
        <p:spPr>
          <a:xfrm>
            <a:off x="4171949" y="2720608"/>
            <a:ext cx="3328988" cy="830997"/>
          </a:xfrm>
          <a:prstGeom prst="rect">
            <a:avLst/>
          </a:prstGeom>
          <a:noFill/>
          <a:ln>
            <a:noFill/>
          </a:ln>
        </p:spPr>
        <p:txBody>
          <a:bodyPr wrap="square" rtlCol="0">
            <a:spAutoFit/>
          </a:bodyPr>
          <a:lstStyle/>
          <a:p>
            <a:pPr algn="ctr"/>
            <a:r>
              <a:rPr lang="en-IN" sz="4800" b="1" u="sng" dirty="0" smtClean="0">
                <a:solidFill>
                  <a:schemeClr val="bg1"/>
                </a:solidFill>
                <a:latin typeface="Times New Roman" panose="02020603050405020304" pitchFamily="18" charset="0"/>
                <a:cs typeface="Times New Roman" panose="02020603050405020304" pitchFamily="18" charset="0"/>
              </a:rPr>
              <a:t>Thank You</a:t>
            </a:r>
          </a:p>
        </p:txBody>
      </p:sp>
    </p:spTree>
    <p:extLst>
      <p:ext uri="{BB962C8B-B14F-4D97-AF65-F5344CB8AC3E}">
        <p14:creationId xmlns:p14="http://schemas.microsoft.com/office/powerpoint/2010/main" val="21189997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orizontal Scroll 3"/>
          <p:cNvSpPr/>
          <p:nvPr/>
        </p:nvSpPr>
        <p:spPr>
          <a:xfrm>
            <a:off x="4545055" y="93895"/>
            <a:ext cx="3149783" cy="734780"/>
          </a:xfrm>
          <a:prstGeom prst="horizontalScroll">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extBox 1"/>
          <p:cNvSpPr txBox="1"/>
          <p:nvPr/>
        </p:nvSpPr>
        <p:spPr>
          <a:xfrm>
            <a:off x="4651192" y="208195"/>
            <a:ext cx="2937511" cy="461665"/>
          </a:xfrm>
          <a:prstGeom prst="rect">
            <a:avLst/>
          </a:prstGeom>
          <a:noFill/>
          <a:ln>
            <a:noFill/>
          </a:ln>
        </p:spPr>
        <p:txBody>
          <a:bodyPr wrap="square" rtlCol="0">
            <a:spAutoFit/>
          </a:bodyPr>
          <a:lstStyle/>
          <a:p>
            <a:pPr algn="ctr"/>
            <a:r>
              <a:rPr lang="en-IN" sz="2400" b="1" u="sng" dirty="0" smtClean="0">
                <a:solidFill>
                  <a:schemeClr val="bg1"/>
                </a:solidFill>
                <a:latin typeface="Times New Roman" panose="02020603050405020304" pitchFamily="18" charset="0"/>
                <a:cs typeface="Times New Roman" panose="02020603050405020304" pitchFamily="18" charset="0"/>
              </a:rPr>
              <a:t>Objectives of Study</a:t>
            </a:r>
            <a:endParaRPr lang="en-IN" sz="2400" b="1" u="sng" dirty="0">
              <a:solidFill>
                <a:schemeClr val="bg1"/>
              </a:solidFill>
              <a:latin typeface="Times New Roman" panose="02020603050405020304" pitchFamily="18" charset="0"/>
              <a:cs typeface="Times New Roman" panose="02020603050405020304" pitchFamily="18" charset="0"/>
            </a:endParaRPr>
          </a:p>
        </p:txBody>
      </p:sp>
      <p:graphicFrame>
        <p:nvGraphicFramePr>
          <p:cNvPr id="9" name="Diagram 8"/>
          <p:cNvGraphicFramePr/>
          <p:nvPr>
            <p:extLst>
              <p:ext uri="{D42A27DB-BD31-4B8C-83A1-F6EECF244321}">
                <p14:modId xmlns:p14="http://schemas.microsoft.com/office/powerpoint/2010/main" val="3645065647"/>
              </p:ext>
            </p:extLst>
          </p:nvPr>
        </p:nvGraphicFramePr>
        <p:xfrm>
          <a:off x="435430" y="1477108"/>
          <a:ext cx="11606516" cy="51588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Right Arrow 9"/>
          <p:cNvSpPr/>
          <p:nvPr/>
        </p:nvSpPr>
        <p:spPr>
          <a:xfrm>
            <a:off x="768532" y="1963988"/>
            <a:ext cx="561702" cy="274320"/>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Right Arrow 10"/>
          <p:cNvSpPr/>
          <p:nvPr/>
        </p:nvSpPr>
        <p:spPr>
          <a:xfrm>
            <a:off x="768532" y="3186869"/>
            <a:ext cx="561702" cy="274320"/>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Right Arrow 11"/>
          <p:cNvSpPr/>
          <p:nvPr/>
        </p:nvSpPr>
        <p:spPr>
          <a:xfrm>
            <a:off x="768532" y="4409750"/>
            <a:ext cx="561702" cy="274320"/>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ight Arrow 12"/>
          <p:cNvSpPr/>
          <p:nvPr/>
        </p:nvSpPr>
        <p:spPr>
          <a:xfrm>
            <a:off x="768532" y="5632631"/>
            <a:ext cx="561702" cy="274320"/>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28112832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ight Arrow 16"/>
          <p:cNvSpPr/>
          <p:nvPr/>
        </p:nvSpPr>
        <p:spPr>
          <a:xfrm>
            <a:off x="803367" y="4950894"/>
            <a:ext cx="9836329" cy="587828"/>
          </a:xfrm>
          <a:prstGeom prst="rightArrow">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6" name="Right Arrow 15"/>
          <p:cNvSpPr/>
          <p:nvPr/>
        </p:nvSpPr>
        <p:spPr>
          <a:xfrm>
            <a:off x="803367" y="4152432"/>
            <a:ext cx="4852849" cy="543049"/>
          </a:xfrm>
          <a:prstGeom prst="rightArrow">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Right Arrow 14"/>
          <p:cNvSpPr/>
          <p:nvPr/>
        </p:nvSpPr>
        <p:spPr>
          <a:xfrm>
            <a:off x="803368" y="3345383"/>
            <a:ext cx="9568541" cy="527495"/>
          </a:xfrm>
          <a:prstGeom prst="rightArrow">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Right Arrow 13"/>
          <p:cNvSpPr/>
          <p:nvPr/>
        </p:nvSpPr>
        <p:spPr>
          <a:xfrm>
            <a:off x="803368" y="2511455"/>
            <a:ext cx="1979021" cy="554374"/>
          </a:xfrm>
          <a:prstGeom prst="rightArrow">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ight Arrow 12"/>
          <p:cNvSpPr/>
          <p:nvPr/>
        </p:nvSpPr>
        <p:spPr>
          <a:xfrm>
            <a:off x="803368" y="1617376"/>
            <a:ext cx="8255725" cy="587828"/>
          </a:xfrm>
          <a:prstGeom prst="rightArrow">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extBox 1"/>
          <p:cNvSpPr txBox="1"/>
          <p:nvPr/>
        </p:nvSpPr>
        <p:spPr>
          <a:xfrm>
            <a:off x="4931230" y="246364"/>
            <a:ext cx="1940334" cy="461665"/>
          </a:xfrm>
          <a:prstGeom prst="rect">
            <a:avLst/>
          </a:prstGeom>
          <a:noFill/>
          <a:ln>
            <a:noFill/>
          </a:ln>
        </p:spPr>
        <p:txBody>
          <a:bodyPr wrap="square" rtlCol="0">
            <a:spAutoFit/>
          </a:bodyPr>
          <a:lstStyle/>
          <a:p>
            <a:pPr algn="ctr"/>
            <a:r>
              <a:rPr lang="en-IN" sz="2400" b="1" u="sng" dirty="0" smtClean="0">
                <a:latin typeface="Times New Roman" panose="02020603050405020304" pitchFamily="18" charset="0"/>
                <a:cs typeface="Times New Roman" panose="02020603050405020304" pitchFamily="18" charset="0"/>
              </a:rPr>
              <a:t>Methodology</a:t>
            </a:r>
            <a:endParaRPr lang="en-IN" sz="4000" b="1" u="sng" dirty="0">
              <a:latin typeface="Times New Roman" panose="02020603050405020304" pitchFamily="18" charset="0"/>
              <a:cs typeface="Times New Roman" panose="02020603050405020304" pitchFamily="18" charset="0"/>
            </a:endParaRPr>
          </a:p>
        </p:txBody>
      </p:sp>
      <p:sp>
        <p:nvSpPr>
          <p:cNvPr id="3" name="TextBox 2"/>
          <p:cNvSpPr txBox="1"/>
          <p:nvPr/>
        </p:nvSpPr>
        <p:spPr>
          <a:xfrm>
            <a:off x="437604" y="1711235"/>
            <a:ext cx="8506371" cy="400110"/>
          </a:xfrm>
          <a:prstGeom prst="rect">
            <a:avLst/>
          </a:prstGeom>
          <a:noFill/>
          <a:ln>
            <a:noFill/>
          </a:ln>
        </p:spPr>
        <p:txBody>
          <a:bodyPr wrap="square" rtlCol="0">
            <a:spAutoFit/>
          </a:bodyPr>
          <a:lstStyle/>
          <a:p>
            <a:pPr marL="342900" indent="-342900" algn="just">
              <a:buFont typeface="Arial" panose="020B0604020202020204" pitchFamily="34" charset="0"/>
              <a:buChar char="•"/>
            </a:pPr>
            <a:r>
              <a:rPr lang="en-IN" sz="2000" b="1" dirty="0" smtClean="0">
                <a:solidFill>
                  <a:schemeClr val="bg1"/>
                </a:solidFill>
                <a:latin typeface="Times New Roman" panose="02020603050405020304" pitchFamily="18" charset="0"/>
                <a:cs typeface="Times New Roman" panose="02020603050405020304" pitchFamily="18" charset="0"/>
              </a:rPr>
              <a:t>Total candidates </a:t>
            </a:r>
            <a:r>
              <a:rPr lang="en-IN" sz="2000" dirty="0" smtClean="0">
                <a:solidFill>
                  <a:schemeClr val="bg1"/>
                </a:solidFill>
                <a:latin typeface="Times New Roman" panose="02020603050405020304" pitchFamily="18" charset="0"/>
                <a:cs typeface="Times New Roman" panose="02020603050405020304" pitchFamily="18" charset="0"/>
              </a:rPr>
              <a:t>guided through the </a:t>
            </a:r>
            <a:r>
              <a:rPr lang="en-IN" sz="2000" b="1" dirty="0" smtClean="0">
                <a:solidFill>
                  <a:schemeClr val="bg1"/>
                </a:solidFill>
                <a:latin typeface="Times New Roman" panose="02020603050405020304" pitchFamily="18" charset="0"/>
                <a:cs typeface="Times New Roman" panose="02020603050405020304" pitchFamily="18" charset="0"/>
              </a:rPr>
              <a:t>Pre-Offer documentation </a:t>
            </a:r>
            <a:r>
              <a:rPr lang="en-IN" sz="2000" dirty="0" smtClean="0">
                <a:solidFill>
                  <a:schemeClr val="bg1"/>
                </a:solidFill>
                <a:latin typeface="Times New Roman" panose="02020603050405020304" pitchFamily="18" charset="0"/>
                <a:cs typeface="Times New Roman" panose="02020603050405020304" pitchFamily="18" charset="0"/>
              </a:rPr>
              <a:t>process: </a:t>
            </a:r>
            <a:r>
              <a:rPr lang="en-IN" sz="2000" b="1" dirty="0" smtClean="0">
                <a:solidFill>
                  <a:schemeClr val="bg1"/>
                </a:solidFill>
                <a:latin typeface="Times New Roman" panose="02020603050405020304" pitchFamily="18" charset="0"/>
                <a:cs typeface="Times New Roman" panose="02020603050405020304" pitchFamily="18" charset="0"/>
              </a:rPr>
              <a:t>105.</a:t>
            </a:r>
            <a:endParaRPr lang="en-IN" sz="2000" b="1" dirty="0">
              <a:solidFill>
                <a:schemeClr val="bg1"/>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463730" y="2588587"/>
            <a:ext cx="1979433" cy="400110"/>
          </a:xfrm>
          <a:prstGeom prst="rect">
            <a:avLst/>
          </a:prstGeom>
          <a:noFill/>
          <a:ln>
            <a:noFill/>
          </a:ln>
        </p:spPr>
        <p:txBody>
          <a:bodyPr wrap="square" rtlCol="0">
            <a:spAutoFit/>
          </a:bodyPr>
          <a:lstStyle/>
          <a:p>
            <a:pPr marL="285750" indent="-285750" algn="just">
              <a:buFont typeface="Arial" panose="020B0604020202020204" pitchFamily="34" charset="0"/>
              <a:buChar char="•"/>
            </a:pPr>
            <a:r>
              <a:rPr lang="en-IN" sz="2000" b="1" dirty="0" smtClean="0">
                <a:solidFill>
                  <a:schemeClr val="bg1"/>
                </a:solidFill>
                <a:latin typeface="Times New Roman" panose="02020603050405020304" pitchFamily="18" charset="0"/>
                <a:cs typeface="Times New Roman" panose="02020603050405020304" pitchFamily="18" charset="0"/>
              </a:rPr>
              <a:t>Sector: Sales.</a:t>
            </a:r>
            <a:endParaRPr lang="en-IN" sz="2000" b="1" dirty="0">
              <a:solidFill>
                <a:schemeClr val="bg1"/>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437604" y="3378299"/>
            <a:ext cx="10049421" cy="400110"/>
          </a:xfrm>
          <a:prstGeom prst="rect">
            <a:avLst/>
          </a:prstGeom>
          <a:noFill/>
          <a:ln>
            <a:noFill/>
          </a:ln>
        </p:spPr>
        <p:txBody>
          <a:bodyPr wrap="square" rtlCol="0">
            <a:spAutoFit/>
          </a:bodyPr>
          <a:lstStyle/>
          <a:p>
            <a:pPr marL="342900" indent="-342900" algn="just">
              <a:buFont typeface="Arial" panose="020B0604020202020204" pitchFamily="34" charset="0"/>
              <a:buChar char="•"/>
            </a:pPr>
            <a:r>
              <a:rPr lang="en-IN" sz="2000" b="1" dirty="0" smtClean="0">
                <a:solidFill>
                  <a:schemeClr val="bg1"/>
                </a:solidFill>
                <a:latin typeface="Times New Roman" panose="02020603050405020304" pitchFamily="18" charset="0"/>
                <a:cs typeface="Times New Roman" panose="02020603050405020304" pitchFamily="18" charset="0"/>
              </a:rPr>
              <a:t>Job Positions: Unit</a:t>
            </a:r>
            <a:r>
              <a:rPr lang="en-IN" sz="2000" dirty="0" smtClean="0">
                <a:solidFill>
                  <a:schemeClr val="bg1"/>
                </a:solidFill>
                <a:latin typeface="Times New Roman" panose="02020603050405020304" pitchFamily="18" charset="0"/>
                <a:cs typeface="Times New Roman" panose="02020603050405020304" pitchFamily="18" charset="0"/>
              </a:rPr>
              <a:t> &amp; </a:t>
            </a:r>
            <a:r>
              <a:rPr lang="en-IN" sz="2000" b="1" dirty="0" smtClean="0">
                <a:solidFill>
                  <a:schemeClr val="bg1"/>
                </a:solidFill>
                <a:latin typeface="Times New Roman" panose="02020603050405020304" pitchFamily="18" charset="0"/>
                <a:cs typeface="Times New Roman" panose="02020603050405020304" pitchFamily="18" charset="0"/>
              </a:rPr>
              <a:t>Agency</a:t>
            </a:r>
            <a:r>
              <a:rPr lang="en-IN" sz="2000" dirty="0" smtClean="0">
                <a:solidFill>
                  <a:schemeClr val="bg1"/>
                </a:solidFill>
                <a:latin typeface="Times New Roman" panose="02020603050405020304" pitchFamily="18" charset="0"/>
                <a:cs typeface="Times New Roman" panose="02020603050405020304" pitchFamily="18" charset="0"/>
              </a:rPr>
              <a:t> </a:t>
            </a:r>
            <a:r>
              <a:rPr lang="en-IN" sz="2000" b="1" dirty="0" smtClean="0">
                <a:solidFill>
                  <a:schemeClr val="bg1"/>
                </a:solidFill>
                <a:latin typeface="Times New Roman" panose="02020603050405020304" pitchFamily="18" charset="0"/>
                <a:cs typeface="Times New Roman" panose="02020603050405020304" pitchFamily="18" charset="0"/>
              </a:rPr>
              <a:t>Managers</a:t>
            </a:r>
            <a:r>
              <a:rPr lang="en-IN" sz="2000" dirty="0" smtClean="0">
                <a:solidFill>
                  <a:schemeClr val="bg1"/>
                </a:solidFill>
                <a:latin typeface="Times New Roman" panose="02020603050405020304" pitchFamily="18" charset="0"/>
                <a:cs typeface="Times New Roman" panose="02020603050405020304" pitchFamily="18" charset="0"/>
              </a:rPr>
              <a:t> of </a:t>
            </a:r>
            <a:r>
              <a:rPr lang="en-IN" sz="2000" b="1" dirty="0" smtClean="0">
                <a:solidFill>
                  <a:schemeClr val="bg1"/>
                </a:solidFill>
                <a:latin typeface="Times New Roman" panose="02020603050405020304" pitchFamily="18" charset="0"/>
                <a:cs typeface="Times New Roman" panose="02020603050405020304" pitchFamily="18" charset="0"/>
              </a:rPr>
              <a:t>Agency, Digital </a:t>
            </a:r>
            <a:r>
              <a:rPr lang="en-IN" sz="2000" dirty="0" smtClean="0">
                <a:solidFill>
                  <a:schemeClr val="bg1"/>
                </a:solidFill>
                <a:latin typeface="Times New Roman" panose="02020603050405020304" pitchFamily="18" charset="0"/>
                <a:cs typeface="Times New Roman" panose="02020603050405020304" pitchFamily="18" charset="0"/>
              </a:rPr>
              <a:t>&amp;</a:t>
            </a:r>
            <a:r>
              <a:rPr lang="en-IN" sz="2000" b="1" dirty="0" smtClean="0">
                <a:solidFill>
                  <a:schemeClr val="bg1"/>
                </a:solidFill>
                <a:latin typeface="Times New Roman" panose="02020603050405020304" pitchFamily="18" charset="0"/>
                <a:cs typeface="Times New Roman" panose="02020603050405020304" pitchFamily="18" charset="0"/>
              </a:rPr>
              <a:t> Bancassurance channels.</a:t>
            </a:r>
            <a:endParaRPr lang="en-IN" sz="2000" b="1" dirty="0">
              <a:solidFill>
                <a:schemeClr val="bg1"/>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463730" y="4211831"/>
            <a:ext cx="5192486" cy="400110"/>
          </a:xfrm>
          <a:prstGeom prst="rect">
            <a:avLst/>
          </a:prstGeom>
          <a:noFill/>
          <a:ln>
            <a:noFill/>
          </a:ln>
        </p:spPr>
        <p:txBody>
          <a:bodyPr wrap="square" rtlCol="0">
            <a:spAutoFit/>
          </a:bodyPr>
          <a:lstStyle/>
          <a:p>
            <a:pPr marL="285750" indent="-285750" algn="just">
              <a:buFont typeface="Arial" panose="020B0604020202020204" pitchFamily="34" charset="0"/>
              <a:buChar char="•"/>
            </a:pPr>
            <a:r>
              <a:rPr lang="en-IN" sz="2000" b="1" dirty="0" smtClean="0">
                <a:solidFill>
                  <a:schemeClr val="bg1"/>
                </a:solidFill>
                <a:latin typeface="Times New Roman" panose="02020603050405020304" pitchFamily="18" charset="0"/>
                <a:cs typeface="Times New Roman" panose="02020603050405020304" pitchFamily="18" charset="0"/>
              </a:rPr>
              <a:t>Locations: Eastern &amp; North-Eastern India.</a:t>
            </a:r>
            <a:endParaRPr lang="en-IN" sz="2000" b="1" dirty="0">
              <a:solidFill>
                <a:schemeClr val="bg1"/>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437605" y="5045363"/>
            <a:ext cx="10049420" cy="400110"/>
          </a:xfrm>
          <a:prstGeom prst="rect">
            <a:avLst/>
          </a:prstGeom>
          <a:noFill/>
          <a:ln>
            <a:noFill/>
          </a:ln>
        </p:spPr>
        <p:txBody>
          <a:bodyPr wrap="square" rtlCol="0">
            <a:spAutoFit/>
          </a:bodyPr>
          <a:lstStyle/>
          <a:p>
            <a:pPr marL="285750" indent="-285750" algn="just">
              <a:buFont typeface="Arial" panose="020B0604020202020204" pitchFamily="34" charset="0"/>
              <a:buChar char="•"/>
            </a:pPr>
            <a:r>
              <a:rPr lang="en-IN" sz="2000" dirty="0" smtClean="0">
                <a:solidFill>
                  <a:schemeClr val="bg1"/>
                </a:solidFill>
                <a:latin typeface="Times New Roman" panose="02020603050405020304" pitchFamily="18" charset="0"/>
                <a:cs typeface="Times New Roman" panose="02020603050405020304" pitchFamily="18" charset="0"/>
              </a:rPr>
              <a:t>Candidates connected through </a:t>
            </a:r>
            <a:r>
              <a:rPr lang="en-IN" sz="2000" b="1" dirty="0" smtClean="0">
                <a:solidFill>
                  <a:schemeClr val="bg1"/>
                </a:solidFill>
                <a:latin typeface="Times New Roman" panose="02020603050405020304" pitchFamily="18" charset="0"/>
                <a:cs typeface="Times New Roman" panose="02020603050405020304" pitchFamily="18" charset="0"/>
              </a:rPr>
              <a:t>telephone</a:t>
            </a:r>
            <a:r>
              <a:rPr lang="en-IN" sz="2000" dirty="0" smtClean="0">
                <a:solidFill>
                  <a:schemeClr val="bg1"/>
                </a:solidFill>
                <a:latin typeface="Times New Roman" panose="02020603050405020304" pitchFamily="18" charset="0"/>
                <a:cs typeface="Times New Roman" panose="02020603050405020304" pitchFamily="18" charset="0"/>
              </a:rPr>
              <a:t> and </a:t>
            </a:r>
            <a:r>
              <a:rPr lang="en-IN" sz="2000" b="1" dirty="0" smtClean="0">
                <a:solidFill>
                  <a:schemeClr val="bg1"/>
                </a:solidFill>
                <a:latin typeface="Times New Roman" panose="02020603050405020304" pitchFamily="18" charset="0"/>
                <a:cs typeface="Times New Roman" panose="02020603050405020304" pitchFamily="18" charset="0"/>
              </a:rPr>
              <a:t>responses</a:t>
            </a:r>
            <a:r>
              <a:rPr lang="en-IN" sz="2000" dirty="0" smtClean="0">
                <a:solidFill>
                  <a:schemeClr val="bg1"/>
                </a:solidFill>
                <a:latin typeface="Times New Roman" panose="02020603050405020304" pitchFamily="18" charset="0"/>
                <a:cs typeface="Times New Roman" panose="02020603050405020304" pitchFamily="18" charset="0"/>
              </a:rPr>
              <a:t> updated on the </a:t>
            </a:r>
            <a:r>
              <a:rPr lang="en-IN" sz="2000" b="1" dirty="0" smtClean="0">
                <a:solidFill>
                  <a:schemeClr val="bg1"/>
                </a:solidFill>
                <a:latin typeface="Times New Roman" panose="02020603050405020304" pitchFamily="18" charset="0"/>
                <a:cs typeface="Times New Roman" panose="02020603050405020304" pitchFamily="18" charset="0"/>
              </a:rPr>
              <a:t>MS-Excel database.</a:t>
            </a:r>
            <a:endParaRPr lang="en-IN" sz="2000" b="1" dirty="0">
              <a:solidFill>
                <a:schemeClr val="bg1"/>
              </a:solidFill>
              <a:latin typeface="Times New Roman" panose="02020603050405020304" pitchFamily="18" charset="0"/>
              <a:cs typeface="Times New Roman" panose="02020603050405020304" pitchFamily="18" charset="0"/>
            </a:endParaRPr>
          </a:p>
        </p:txBody>
      </p:sp>
      <p:sp>
        <p:nvSpPr>
          <p:cNvPr id="8" name="Curved Right Arrow 7"/>
          <p:cNvSpPr/>
          <p:nvPr/>
        </p:nvSpPr>
        <p:spPr>
          <a:xfrm>
            <a:off x="3784210" y="0"/>
            <a:ext cx="1280160" cy="1125415"/>
          </a:xfrm>
          <a:prstGeom prst="curvedRightArrow">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9" name="Curved Left Arrow 8"/>
          <p:cNvSpPr/>
          <p:nvPr/>
        </p:nvSpPr>
        <p:spPr>
          <a:xfrm>
            <a:off x="6738426" y="2433"/>
            <a:ext cx="1336430" cy="1130715"/>
          </a:xfrm>
          <a:prstGeom prst="curvedLeftArrow">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8" name="4-Point Star 17"/>
          <p:cNvSpPr/>
          <p:nvPr/>
        </p:nvSpPr>
        <p:spPr>
          <a:xfrm>
            <a:off x="209004" y="1702814"/>
            <a:ext cx="509451" cy="493969"/>
          </a:xfrm>
          <a:prstGeom prst="star4">
            <a:avLst>
              <a:gd name="adj" fmla="val 20434"/>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9" name="4-Point Star 18"/>
          <p:cNvSpPr/>
          <p:nvPr/>
        </p:nvSpPr>
        <p:spPr>
          <a:xfrm>
            <a:off x="228603" y="2545377"/>
            <a:ext cx="509451" cy="493969"/>
          </a:xfrm>
          <a:prstGeom prst="star4">
            <a:avLst>
              <a:gd name="adj" fmla="val 20434"/>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4-Point Star 19"/>
          <p:cNvSpPr/>
          <p:nvPr/>
        </p:nvSpPr>
        <p:spPr>
          <a:xfrm>
            <a:off x="228603" y="3348499"/>
            <a:ext cx="509451" cy="493969"/>
          </a:xfrm>
          <a:prstGeom prst="star4">
            <a:avLst>
              <a:gd name="adj" fmla="val 20434"/>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1" name="4-Point Star 20"/>
          <p:cNvSpPr/>
          <p:nvPr/>
        </p:nvSpPr>
        <p:spPr>
          <a:xfrm>
            <a:off x="289564" y="4179952"/>
            <a:ext cx="509451" cy="493969"/>
          </a:xfrm>
          <a:prstGeom prst="star4">
            <a:avLst>
              <a:gd name="adj" fmla="val 20434"/>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2" name="4-Point Star 21"/>
          <p:cNvSpPr/>
          <p:nvPr/>
        </p:nvSpPr>
        <p:spPr>
          <a:xfrm>
            <a:off x="296096" y="5045363"/>
            <a:ext cx="509451" cy="493969"/>
          </a:xfrm>
          <a:prstGeom prst="star4">
            <a:avLst>
              <a:gd name="adj" fmla="val 20434"/>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5205919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517604" y="1143128"/>
            <a:ext cx="5172891" cy="822961"/>
          </a:xfrm>
          <a:prstGeom prst="round2DiagRect">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TextBox 2"/>
          <p:cNvSpPr txBox="1"/>
          <p:nvPr/>
        </p:nvSpPr>
        <p:spPr>
          <a:xfrm>
            <a:off x="517604" y="1286054"/>
            <a:ext cx="5172891" cy="461665"/>
          </a:xfrm>
          <a:prstGeom prst="rect">
            <a:avLst/>
          </a:prstGeom>
          <a:noFill/>
          <a:ln>
            <a:noFill/>
          </a:ln>
        </p:spPr>
        <p:txBody>
          <a:bodyPr wrap="square" rtlCol="0">
            <a:spAutoFit/>
          </a:bodyPr>
          <a:lstStyle/>
          <a:p>
            <a:pPr marL="285750" indent="-285750">
              <a:buFont typeface="Arial" panose="020B0604020202020204" pitchFamily="34" charset="0"/>
              <a:buChar char="•"/>
            </a:pPr>
            <a:r>
              <a:rPr lang="en-IN" sz="2400" b="1" u="sng" dirty="0" smtClean="0">
                <a:solidFill>
                  <a:schemeClr val="bg1"/>
                </a:solidFill>
                <a:latin typeface="Times New Roman" panose="02020603050405020304" pitchFamily="18" charset="0"/>
                <a:cs typeface="Times New Roman" panose="02020603050405020304" pitchFamily="18" charset="0"/>
              </a:rPr>
              <a:t>Pre-Offer documentation process</a:t>
            </a:r>
            <a:r>
              <a:rPr lang="en-IN" sz="2400" b="1" dirty="0" smtClean="0">
                <a:solidFill>
                  <a:schemeClr val="bg1"/>
                </a:solidFill>
                <a:latin typeface="Times New Roman" panose="02020603050405020304" pitchFamily="18" charset="0"/>
                <a:cs typeface="Times New Roman" panose="02020603050405020304" pitchFamily="18" charset="0"/>
              </a:rPr>
              <a:t>:-</a:t>
            </a:r>
            <a:endParaRPr lang="en-IN" sz="2400" b="1" dirty="0">
              <a:solidFill>
                <a:schemeClr val="bg1"/>
              </a:solidFill>
              <a:latin typeface="Times New Roman" panose="02020603050405020304" pitchFamily="18" charset="0"/>
              <a:cs typeface="Times New Roman" panose="02020603050405020304" pitchFamily="18" charset="0"/>
            </a:endParaRPr>
          </a:p>
        </p:txBody>
      </p:sp>
      <p:sp>
        <p:nvSpPr>
          <p:cNvPr id="14" name="Flowchart: Alternate Process 13"/>
          <p:cNvSpPr/>
          <p:nvPr/>
        </p:nvSpPr>
        <p:spPr>
          <a:xfrm>
            <a:off x="1287635" y="2412625"/>
            <a:ext cx="2641963" cy="1088178"/>
          </a:xfrm>
          <a:prstGeom prst="flowChartAlternateProcess">
            <a:avLst/>
          </a:prstGeom>
          <a:solidFill>
            <a:schemeClr val="bg1"/>
          </a:solidFill>
          <a:ln>
            <a:solidFill>
              <a:schemeClr val="tx1"/>
            </a:solidFill>
          </a:ln>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IN" dirty="0" smtClean="0"/>
          </a:p>
          <a:p>
            <a:pPr algn="ctr"/>
            <a:r>
              <a:rPr lang="en-IN" sz="1600" dirty="0" smtClean="0">
                <a:latin typeface="Times New Roman" panose="02020603050405020304" pitchFamily="18" charset="0"/>
                <a:cs typeface="Times New Roman" panose="02020603050405020304" pitchFamily="18" charset="0"/>
              </a:rPr>
              <a:t>Logging </a:t>
            </a:r>
            <a:r>
              <a:rPr lang="en-IN" sz="1600" dirty="0">
                <a:latin typeface="Times New Roman" panose="02020603050405020304" pitchFamily="18" charset="0"/>
                <a:cs typeface="Times New Roman" panose="02020603050405020304" pitchFamily="18" charset="0"/>
              </a:rPr>
              <a:t>in </a:t>
            </a:r>
            <a:r>
              <a:rPr lang="en-IN" sz="1600" dirty="0" smtClean="0">
                <a:latin typeface="Times New Roman" panose="02020603050405020304" pitchFamily="18" charset="0"/>
                <a:cs typeface="Times New Roman" panose="02020603050405020304" pitchFamily="18" charset="0"/>
              </a:rPr>
              <a:t>candidate details</a:t>
            </a:r>
          </a:p>
          <a:p>
            <a:pPr algn="ctr"/>
            <a:r>
              <a:rPr lang="en-IN" sz="1600" dirty="0" smtClean="0">
                <a:latin typeface="Times New Roman" panose="02020603050405020304" pitchFamily="18" charset="0"/>
                <a:cs typeface="Times New Roman" panose="02020603050405020304" pitchFamily="18" charset="0"/>
              </a:rPr>
              <a:t>from the selection email in pre-</a:t>
            </a:r>
            <a:r>
              <a:rPr lang="en-IN" sz="1600" dirty="0">
                <a:latin typeface="Times New Roman" panose="02020603050405020304" pitchFamily="18" charset="0"/>
                <a:cs typeface="Times New Roman" panose="02020603050405020304" pitchFamily="18" charset="0"/>
              </a:rPr>
              <a:t>o</a:t>
            </a:r>
            <a:r>
              <a:rPr lang="en-IN" sz="1600" dirty="0" smtClean="0">
                <a:latin typeface="Times New Roman" panose="02020603050405020304" pitchFamily="18" charset="0"/>
                <a:cs typeface="Times New Roman" panose="02020603050405020304" pitchFamily="18" charset="0"/>
              </a:rPr>
              <a:t>ffer documentation database </a:t>
            </a:r>
            <a:endParaRPr lang="en-IN" sz="1600" dirty="0">
              <a:latin typeface="Times New Roman" panose="02020603050405020304" pitchFamily="18" charset="0"/>
              <a:cs typeface="Times New Roman" panose="02020603050405020304" pitchFamily="18" charset="0"/>
            </a:endParaRPr>
          </a:p>
          <a:p>
            <a:pPr algn="ctr"/>
            <a:endParaRPr lang="en-IN" dirty="0"/>
          </a:p>
        </p:txBody>
      </p:sp>
      <p:sp>
        <p:nvSpPr>
          <p:cNvPr id="15" name="Right Arrow 14"/>
          <p:cNvSpPr/>
          <p:nvPr/>
        </p:nvSpPr>
        <p:spPr>
          <a:xfrm>
            <a:off x="3943757" y="2873829"/>
            <a:ext cx="671106" cy="143693"/>
          </a:xfrm>
          <a:prstGeom prst="rightArrow">
            <a:avLst/>
          </a:prstGeom>
          <a:solidFill>
            <a:schemeClr val="tx1"/>
          </a:solidFill>
          <a:ln>
            <a:solidFill>
              <a:schemeClr val="tx1"/>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N" dirty="0"/>
          </a:p>
        </p:txBody>
      </p:sp>
      <p:sp>
        <p:nvSpPr>
          <p:cNvPr id="16" name="Flowchart: Data 15"/>
          <p:cNvSpPr/>
          <p:nvPr/>
        </p:nvSpPr>
        <p:spPr>
          <a:xfrm>
            <a:off x="4263797" y="2221880"/>
            <a:ext cx="3749040" cy="1469668"/>
          </a:xfrm>
          <a:prstGeom prst="flowChartInputOutput">
            <a:avLst/>
          </a:prstGeom>
          <a:solidFill>
            <a:schemeClr val="bg1"/>
          </a:solidFill>
          <a:ln>
            <a:solidFill>
              <a:schemeClr val="tx1"/>
            </a:solid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IN" sz="1600" dirty="0" smtClean="0">
                <a:latin typeface="Times New Roman" panose="02020603050405020304" pitchFamily="18" charset="0"/>
                <a:cs typeface="Times New Roman" panose="02020603050405020304" pitchFamily="18" charset="0"/>
              </a:rPr>
              <a:t>Calling the candidate via phone explaining the pre-offer documentation &amp; updating the timeline of submission in the database </a:t>
            </a:r>
            <a:endParaRPr lang="en-IN" sz="1600" dirty="0">
              <a:latin typeface="Times New Roman" panose="02020603050405020304" pitchFamily="18" charset="0"/>
              <a:cs typeface="Times New Roman" panose="02020603050405020304" pitchFamily="18" charset="0"/>
            </a:endParaRPr>
          </a:p>
        </p:txBody>
      </p:sp>
      <p:sp>
        <p:nvSpPr>
          <p:cNvPr id="17" name="Right Arrow 16"/>
          <p:cNvSpPr/>
          <p:nvPr/>
        </p:nvSpPr>
        <p:spPr>
          <a:xfrm>
            <a:off x="7692797" y="2873829"/>
            <a:ext cx="640079" cy="143693"/>
          </a:xfrm>
          <a:prstGeom prst="rightArrow">
            <a:avLst/>
          </a:prstGeom>
          <a:solidFill>
            <a:schemeClr val="tx1"/>
          </a:solidFill>
          <a:ln>
            <a:solidFill>
              <a:schemeClr val="tx1"/>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N" dirty="0"/>
          </a:p>
        </p:txBody>
      </p:sp>
      <p:sp>
        <p:nvSpPr>
          <p:cNvPr id="18" name="Flowchart: Process 17"/>
          <p:cNvSpPr/>
          <p:nvPr/>
        </p:nvSpPr>
        <p:spPr>
          <a:xfrm>
            <a:off x="8332877" y="2210822"/>
            <a:ext cx="3588207" cy="1469668"/>
          </a:xfrm>
          <a:prstGeom prst="flowChartProcess">
            <a:avLst/>
          </a:prstGeom>
          <a:solidFill>
            <a:schemeClr val="bg1"/>
          </a:solidFill>
          <a:ln>
            <a:solidFill>
              <a:schemeClr val="tx1"/>
            </a:solid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IN" sz="1600" dirty="0" smtClean="0">
                <a:latin typeface="Times New Roman" panose="02020603050405020304" pitchFamily="18" charset="0"/>
                <a:cs typeface="Times New Roman" panose="02020603050405020304" pitchFamily="18" charset="0"/>
              </a:rPr>
              <a:t>Checking for the documents that the candidate sent via mail for any discrepancies or missing documents i.e. investigating document query raised</a:t>
            </a:r>
            <a:endParaRPr lang="en-IN" sz="1600" dirty="0">
              <a:latin typeface="Times New Roman" panose="02020603050405020304" pitchFamily="18" charset="0"/>
              <a:cs typeface="Times New Roman" panose="02020603050405020304" pitchFamily="18" charset="0"/>
            </a:endParaRPr>
          </a:p>
        </p:txBody>
      </p:sp>
      <p:sp>
        <p:nvSpPr>
          <p:cNvPr id="19" name="Right Arrow 18"/>
          <p:cNvSpPr/>
          <p:nvPr/>
        </p:nvSpPr>
        <p:spPr>
          <a:xfrm rot="5400000">
            <a:off x="9806940" y="3939741"/>
            <a:ext cx="640079" cy="143693"/>
          </a:xfrm>
          <a:prstGeom prst="rightArrow">
            <a:avLst/>
          </a:prstGeom>
          <a:solidFill>
            <a:schemeClr val="tx1"/>
          </a:solidFill>
          <a:ln>
            <a:solidFill>
              <a:schemeClr val="tx1"/>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N" dirty="0"/>
          </a:p>
        </p:txBody>
      </p:sp>
      <p:sp>
        <p:nvSpPr>
          <p:cNvPr id="21" name="Right Arrow 20"/>
          <p:cNvSpPr/>
          <p:nvPr/>
        </p:nvSpPr>
        <p:spPr>
          <a:xfrm rot="10800000">
            <a:off x="4153988" y="5114760"/>
            <a:ext cx="640079" cy="143693"/>
          </a:xfrm>
          <a:prstGeom prst="rightArrow">
            <a:avLst/>
          </a:prstGeom>
          <a:solidFill>
            <a:schemeClr val="tx1"/>
          </a:solidFill>
          <a:ln>
            <a:solidFill>
              <a:schemeClr val="tx1"/>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N" dirty="0"/>
          </a:p>
        </p:txBody>
      </p:sp>
      <p:sp>
        <p:nvSpPr>
          <p:cNvPr id="22" name="Flowchart: Decision 21"/>
          <p:cNvSpPr/>
          <p:nvPr/>
        </p:nvSpPr>
        <p:spPr>
          <a:xfrm>
            <a:off x="4810798" y="4178934"/>
            <a:ext cx="3268168" cy="2050869"/>
          </a:xfrm>
          <a:prstGeom prst="flowChartDecision">
            <a:avLst/>
          </a:prstGeom>
          <a:solidFill>
            <a:schemeClr val="bg1"/>
          </a:solidFill>
          <a:ln>
            <a:solidFill>
              <a:schemeClr val="tx1"/>
            </a:solid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IN" sz="1600" dirty="0">
                <a:latin typeface="Times New Roman" panose="02020603050405020304" pitchFamily="18" charset="0"/>
                <a:cs typeface="Times New Roman" panose="02020603050405020304" pitchFamily="18" charset="0"/>
              </a:rPr>
              <a:t>If </a:t>
            </a:r>
            <a:r>
              <a:rPr lang="en-IN" sz="1600" dirty="0" smtClean="0">
                <a:latin typeface="Times New Roman" panose="02020603050405020304" pitchFamily="18" charset="0"/>
                <a:cs typeface="Times New Roman" panose="02020603050405020304" pitchFamily="18" charset="0"/>
              </a:rPr>
              <a:t>no further query raised, then updating the database with the candidate cleared for pre-Offer </a:t>
            </a:r>
            <a:endParaRPr lang="en-IN" dirty="0">
              <a:latin typeface="Times New Roman" panose="02020603050405020304" pitchFamily="18" charset="0"/>
              <a:cs typeface="Times New Roman" panose="02020603050405020304" pitchFamily="18" charset="0"/>
            </a:endParaRPr>
          </a:p>
        </p:txBody>
      </p:sp>
      <p:sp>
        <p:nvSpPr>
          <p:cNvPr id="23" name="Right Arrow 22"/>
          <p:cNvSpPr/>
          <p:nvPr/>
        </p:nvSpPr>
        <p:spPr>
          <a:xfrm rot="10800000">
            <a:off x="8053323" y="5118478"/>
            <a:ext cx="640079" cy="143693"/>
          </a:xfrm>
          <a:prstGeom prst="rightArrow">
            <a:avLst/>
          </a:prstGeom>
          <a:solidFill>
            <a:schemeClr val="tx1"/>
          </a:solidFill>
          <a:ln>
            <a:solidFill>
              <a:schemeClr val="tx1"/>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N" dirty="0"/>
          </a:p>
        </p:txBody>
      </p:sp>
      <p:sp>
        <p:nvSpPr>
          <p:cNvPr id="25" name="Flowchart: Data 24"/>
          <p:cNvSpPr/>
          <p:nvPr/>
        </p:nvSpPr>
        <p:spPr>
          <a:xfrm>
            <a:off x="8332878" y="4366413"/>
            <a:ext cx="3588206" cy="1691487"/>
          </a:xfrm>
          <a:prstGeom prst="flowChartInputOutput">
            <a:avLst/>
          </a:prstGeom>
          <a:solidFill>
            <a:schemeClr val="bg1"/>
          </a:solidFill>
          <a:ln>
            <a:solidFill>
              <a:schemeClr val="tx1"/>
            </a:solid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IN" sz="1600" dirty="0" smtClean="0">
                <a:latin typeface="Times New Roman" panose="02020603050405020304" pitchFamily="18" charset="0"/>
                <a:cs typeface="Times New Roman" panose="02020603050405020304" pitchFamily="18" charset="0"/>
              </a:rPr>
              <a:t>Following up with the candidate explaining the reason for which document query was raised, and guiding him for submitting correct documents </a:t>
            </a:r>
            <a:endParaRPr lang="en-IN" sz="1600" dirty="0">
              <a:latin typeface="Times New Roman" panose="02020603050405020304" pitchFamily="18" charset="0"/>
              <a:cs typeface="Times New Roman" panose="02020603050405020304" pitchFamily="18" charset="0"/>
            </a:endParaRPr>
          </a:p>
        </p:txBody>
      </p:sp>
      <p:sp>
        <p:nvSpPr>
          <p:cNvPr id="26" name="Flowchart: Alternate Process 25"/>
          <p:cNvSpPr/>
          <p:nvPr/>
        </p:nvSpPr>
        <p:spPr>
          <a:xfrm>
            <a:off x="1495293" y="4718083"/>
            <a:ext cx="2641963" cy="1088178"/>
          </a:xfrm>
          <a:prstGeom prst="flowChartAlternateProcess">
            <a:avLst/>
          </a:prstGeom>
          <a:solidFill>
            <a:schemeClr val="bg1"/>
          </a:solidFill>
          <a:ln>
            <a:solidFill>
              <a:schemeClr val="tx1"/>
            </a:solidFill>
          </a:ln>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IN" dirty="0" smtClean="0"/>
          </a:p>
          <a:p>
            <a:pPr algn="ctr"/>
            <a:r>
              <a:rPr lang="en-IN" sz="1600" dirty="0" smtClean="0">
                <a:latin typeface="Times New Roman" panose="02020603050405020304" pitchFamily="18" charset="0"/>
                <a:cs typeface="Times New Roman" panose="02020603050405020304" pitchFamily="18" charset="0"/>
              </a:rPr>
              <a:t>Submitting the updated pre-offer documentation database to the manager, daily.</a:t>
            </a:r>
            <a:endParaRPr lang="en-IN" sz="1600" dirty="0">
              <a:latin typeface="Times New Roman" panose="02020603050405020304" pitchFamily="18" charset="0"/>
              <a:cs typeface="Times New Roman" panose="02020603050405020304" pitchFamily="18" charset="0"/>
            </a:endParaRPr>
          </a:p>
          <a:p>
            <a:pPr algn="ctr"/>
            <a:endParaRPr lang="en-IN" dirty="0"/>
          </a:p>
        </p:txBody>
      </p:sp>
      <p:sp>
        <p:nvSpPr>
          <p:cNvPr id="30" name="TextBox 29"/>
          <p:cNvSpPr txBox="1"/>
          <p:nvPr/>
        </p:nvSpPr>
        <p:spPr>
          <a:xfrm>
            <a:off x="4931231" y="235954"/>
            <a:ext cx="2005152" cy="461665"/>
          </a:xfrm>
          <a:prstGeom prst="rect">
            <a:avLst/>
          </a:prstGeom>
          <a:noFill/>
          <a:ln>
            <a:noFill/>
          </a:ln>
        </p:spPr>
        <p:txBody>
          <a:bodyPr wrap="square" rtlCol="0">
            <a:spAutoFit/>
          </a:bodyPr>
          <a:lstStyle/>
          <a:p>
            <a:pPr algn="ctr"/>
            <a:r>
              <a:rPr lang="en-IN" sz="2400" b="1" u="sng" dirty="0" smtClean="0">
                <a:latin typeface="Times New Roman" panose="02020603050405020304" pitchFamily="18" charset="0"/>
                <a:cs typeface="Times New Roman" panose="02020603050405020304" pitchFamily="18" charset="0"/>
              </a:rPr>
              <a:t>Methodology</a:t>
            </a:r>
            <a:endParaRPr lang="en-IN" sz="4000" b="1" u="sng" dirty="0">
              <a:latin typeface="Times New Roman" panose="02020603050405020304" pitchFamily="18" charset="0"/>
              <a:cs typeface="Times New Roman" panose="02020603050405020304" pitchFamily="18" charset="0"/>
            </a:endParaRPr>
          </a:p>
        </p:txBody>
      </p:sp>
      <p:sp>
        <p:nvSpPr>
          <p:cNvPr id="31" name="Curved Right Arrow 30"/>
          <p:cNvSpPr/>
          <p:nvPr/>
        </p:nvSpPr>
        <p:spPr>
          <a:xfrm>
            <a:off x="3784210" y="0"/>
            <a:ext cx="1280160" cy="1125415"/>
          </a:xfrm>
          <a:prstGeom prst="curvedRightArrow">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32" name="Curved Left Arrow 31"/>
          <p:cNvSpPr/>
          <p:nvPr/>
        </p:nvSpPr>
        <p:spPr>
          <a:xfrm>
            <a:off x="6738426" y="2433"/>
            <a:ext cx="1336430" cy="1130715"/>
          </a:xfrm>
          <a:prstGeom prst="curvedLeftArrow">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Tree>
    <p:extLst>
      <p:ext uri="{BB962C8B-B14F-4D97-AF65-F5344CB8AC3E}">
        <p14:creationId xmlns:p14="http://schemas.microsoft.com/office/powerpoint/2010/main" val="12049220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3278776" y="1141331"/>
            <a:ext cx="5408657" cy="5153424"/>
          </a:xfrm>
          <a:prstGeom prst="rect">
            <a:avLst/>
          </a:prstGeom>
          <a:gradFill>
            <a:gsLst>
              <a:gs pos="0">
                <a:schemeClr val="bg1"/>
              </a:gs>
              <a:gs pos="100000">
                <a:schemeClr val="bg2">
                  <a:shade val="80000"/>
                </a:schemeClr>
              </a:gs>
            </a:gsLst>
            <a:path path="circle">
              <a:fillToRect l="50000" t="50000" r="50000" b="50000"/>
            </a:path>
          </a:gradFill>
          <a:ln>
            <a:solidFill>
              <a:schemeClr val="tx1"/>
            </a:solidFill>
          </a:ln>
          <a:effectLst/>
          <a:scene3d>
            <a:camera prst="orthographicFront"/>
            <a:lightRig rig="threePt" dir="t"/>
          </a:scene3d>
          <a:sp3d>
            <a:bevelT/>
          </a:sp3d>
        </p:spPr>
      </p:pic>
      <p:sp>
        <p:nvSpPr>
          <p:cNvPr id="5" name="TextBox 4"/>
          <p:cNvSpPr txBox="1"/>
          <p:nvPr/>
        </p:nvSpPr>
        <p:spPr>
          <a:xfrm>
            <a:off x="4265783" y="6356737"/>
            <a:ext cx="3434641" cy="400110"/>
          </a:xfrm>
          <a:prstGeom prst="rect">
            <a:avLst/>
          </a:prstGeom>
          <a:solidFill>
            <a:srgbClr val="002060"/>
          </a:solidFill>
          <a:ln>
            <a:solidFill>
              <a:schemeClr val="tx1"/>
            </a:solidFill>
          </a:ln>
          <a:effectLst/>
        </p:spPr>
        <p:txBody>
          <a:bodyPr wrap="square" rtlCol="0">
            <a:spAutoFit/>
          </a:bodyPr>
          <a:lstStyle/>
          <a:p>
            <a:pPr algn="ctr"/>
            <a:r>
              <a:rPr lang="en-IN" sz="2000" b="1" dirty="0" smtClean="0">
                <a:solidFill>
                  <a:schemeClr val="bg1"/>
                </a:solidFill>
                <a:latin typeface="Times New Roman" panose="02020603050405020304" pitchFamily="18" charset="0"/>
                <a:cs typeface="Times New Roman" panose="02020603050405020304" pitchFamily="18" charset="0"/>
              </a:rPr>
              <a:t>MBHI Post Selection Process</a:t>
            </a:r>
            <a:endParaRPr lang="en-IN" sz="2000" b="1" dirty="0">
              <a:solidFill>
                <a:schemeClr val="bg1"/>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4836663" y="217574"/>
            <a:ext cx="2129470" cy="461665"/>
          </a:xfrm>
          <a:prstGeom prst="rect">
            <a:avLst/>
          </a:prstGeom>
          <a:noFill/>
          <a:ln>
            <a:noFill/>
          </a:ln>
        </p:spPr>
        <p:txBody>
          <a:bodyPr wrap="square" rtlCol="0">
            <a:spAutoFit/>
          </a:bodyPr>
          <a:lstStyle/>
          <a:p>
            <a:pPr algn="ctr"/>
            <a:r>
              <a:rPr lang="en-IN" sz="2400" b="1" u="sng" dirty="0" smtClean="0">
                <a:latin typeface="Times New Roman" panose="02020603050405020304" pitchFamily="18" charset="0"/>
                <a:cs typeface="Times New Roman" panose="02020603050405020304" pitchFamily="18" charset="0"/>
              </a:rPr>
              <a:t>Methodology</a:t>
            </a:r>
            <a:endParaRPr lang="en-IN" sz="4000" b="1" u="sng" dirty="0">
              <a:latin typeface="Times New Roman" panose="02020603050405020304" pitchFamily="18" charset="0"/>
              <a:cs typeface="Times New Roman" panose="02020603050405020304" pitchFamily="18" charset="0"/>
            </a:endParaRPr>
          </a:p>
        </p:txBody>
      </p:sp>
      <p:sp>
        <p:nvSpPr>
          <p:cNvPr id="8" name="Curved Right Arrow 7"/>
          <p:cNvSpPr/>
          <p:nvPr/>
        </p:nvSpPr>
        <p:spPr>
          <a:xfrm>
            <a:off x="3784210" y="0"/>
            <a:ext cx="1280160" cy="1125415"/>
          </a:xfrm>
          <a:prstGeom prst="curvedRightArrow">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9" name="Curved Left Arrow 8"/>
          <p:cNvSpPr/>
          <p:nvPr/>
        </p:nvSpPr>
        <p:spPr>
          <a:xfrm>
            <a:off x="6738426" y="2433"/>
            <a:ext cx="1336430" cy="1130715"/>
          </a:xfrm>
          <a:prstGeom prst="curvedLeftArrow">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Tree>
    <p:extLst>
      <p:ext uri="{BB962C8B-B14F-4D97-AF65-F5344CB8AC3E}">
        <p14:creationId xmlns:p14="http://schemas.microsoft.com/office/powerpoint/2010/main" val="8627924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1607659" y="1217430"/>
            <a:ext cx="8593502" cy="4608603"/>
          </a:xfrm>
          <a:prstGeom prst="rect">
            <a:avLst/>
          </a:prstGeom>
          <a:solidFill>
            <a:srgbClr val="002060"/>
          </a:solidFill>
          <a:ln>
            <a:solidFill>
              <a:schemeClr val="tx1"/>
            </a:solidFill>
          </a:ln>
          <a:effectLst/>
        </p:spPr>
      </p:pic>
      <p:sp>
        <p:nvSpPr>
          <p:cNvPr id="6" name="TextBox 5"/>
          <p:cNvSpPr txBox="1"/>
          <p:nvPr/>
        </p:nvSpPr>
        <p:spPr>
          <a:xfrm>
            <a:off x="3348387" y="6156475"/>
            <a:ext cx="5734671" cy="404949"/>
          </a:xfrm>
          <a:prstGeom prst="rect">
            <a:avLst/>
          </a:prstGeom>
          <a:solidFill>
            <a:srgbClr val="002060"/>
          </a:solidFill>
          <a:ln>
            <a:solidFill>
              <a:schemeClr val="tx1"/>
            </a:solidFill>
          </a:ln>
          <a:effectLst/>
        </p:spPr>
        <p:txBody>
          <a:bodyPr wrap="square" rtlCol="0">
            <a:spAutoFit/>
          </a:bodyPr>
          <a:lstStyle/>
          <a:p>
            <a:pPr algn="ctr"/>
            <a:r>
              <a:rPr lang="en-IN" sz="2000" b="1" dirty="0" smtClean="0">
                <a:solidFill>
                  <a:schemeClr val="bg1"/>
                </a:solidFill>
                <a:latin typeface="Times New Roman" panose="02020603050405020304" pitchFamily="18" charset="0"/>
                <a:cs typeface="Times New Roman" panose="02020603050405020304" pitchFamily="18" charset="0"/>
              </a:rPr>
              <a:t>Sample mail for pre-offer documentation process</a:t>
            </a:r>
            <a:endParaRPr lang="en-IN" sz="2000" b="1" dirty="0">
              <a:solidFill>
                <a:schemeClr val="bg1"/>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3034062" y="222848"/>
            <a:ext cx="5564777" cy="461665"/>
          </a:xfrm>
          <a:prstGeom prst="rect">
            <a:avLst/>
          </a:prstGeom>
          <a:noFill/>
          <a:ln>
            <a:noFill/>
          </a:ln>
        </p:spPr>
        <p:txBody>
          <a:bodyPr wrap="square" rtlCol="0">
            <a:spAutoFit/>
          </a:bodyPr>
          <a:lstStyle/>
          <a:p>
            <a:pPr algn="ctr"/>
            <a:r>
              <a:rPr lang="en-IN" sz="2400" b="1" u="sng" dirty="0" smtClean="0">
                <a:latin typeface="Times New Roman" panose="02020603050405020304" pitchFamily="18" charset="0"/>
                <a:cs typeface="Times New Roman" panose="02020603050405020304" pitchFamily="18" charset="0"/>
              </a:rPr>
              <a:t>Methodology</a:t>
            </a:r>
            <a:endParaRPr lang="en-IN" sz="4000" b="1" u="sng" dirty="0">
              <a:latin typeface="Times New Roman" panose="02020603050405020304" pitchFamily="18" charset="0"/>
              <a:cs typeface="Times New Roman" panose="02020603050405020304" pitchFamily="18" charset="0"/>
            </a:endParaRPr>
          </a:p>
        </p:txBody>
      </p:sp>
      <p:sp>
        <p:nvSpPr>
          <p:cNvPr id="9" name="Curved Right Arrow 8"/>
          <p:cNvSpPr/>
          <p:nvPr/>
        </p:nvSpPr>
        <p:spPr>
          <a:xfrm>
            <a:off x="3784210" y="0"/>
            <a:ext cx="1280160" cy="1125415"/>
          </a:xfrm>
          <a:prstGeom prst="curvedRightArrow">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0" name="Curved Left Arrow 9"/>
          <p:cNvSpPr/>
          <p:nvPr/>
        </p:nvSpPr>
        <p:spPr>
          <a:xfrm>
            <a:off x="6738426" y="2433"/>
            <a:ext cx="1336430" cy="1130715"/>
          </a:xfrm>
          <a:prstGeom prst="curvedLeftArrow">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Tree>
    <p:extLst>
      <p:ext uri="{BB962C8B-B14F-4D97-AF65-F5344CB8AC3E}">
        <p14:creationId xmlns:p14="http://schemas.microsoft.com/office/powerpoint/2010/main" val="35603700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045" y="1133148"/>
            <a:ext cx="4361414" cy="5256804"/>
          </a:xfrm>
          <a:prstGeom prst="rect">
            <a:avLst/>
          </a:prstGeom>
          <a:solidFill>
            <a:srgbClr val="002060"/>
          </a:solidFill>
          <a:ln>
            <a:solidFill>
              <a:schemeClr val="tx1"/>
            </a:solidFill>
          </a:ln>
          <a:effectLst/>
        </p:spPr>
      </p:pic>
      <p:sp>
        <p:nvSpPr>
          <p:cNvPr id="4" name="TextBox 3"/>
          <p:cNvSpPr txBox="1"/>
          <p:nvPr/>
        </p:nvSpPr>
        <p:spPr>
          <a:xfrm>
            <a:off x="268045" y="6432921"/>
            <a:ext cx="4389121" cy="369332"/>
          </a:xfrm>
          <a:prstGeom prst="rect">
            <a:avLst/>
          </a:prstGeom>
          <a:solidFill>
            <a:srgbClr val="002060"/>
          </a:solidFill>
          <a:ln>
            <a:solidFill>
              <a:schemeClr val="tx1"/>
            </a:solidFill>
          </a:ln>
          <a:effectLst/>
        </p:spPr>
        <p:txBody>
          <a:bodyPr wrap="square" rtlCol="0">
            <a:spAutoFit/>
          </a:bodyPr>
          <a:lstStyle/>
          <a:p>
            <a:pPr algn="ctr"/>
            <a:r>
              <a:rPr lang="en-IN" b="1" dirty="0" smtClean="0">
                <a:solidFill>
                  <a:schemeClr val="bg1"/>
                </a:solidFill>
                <a:latin typeface="Times New Roman" panose="02020603050405020304" pitchFamily="18" charset="0"/>
                <a:cs typeface="Times New Roman" panose="02020603050405020304" pitchFamily="18" charset="0"/>
              </a:rPr>
              <a:t>Sample Pre-Offer email</a:t>
            </a:r>
            <a:endParaRPr lang="en-IN" b="1" dirty="0">
              <a:solidFill>
                <a:schemeClr val="bg1"/>
              </a:solidFill>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9308" y="1103294"/>
            <a:ext cx="4279208" cy="5261841"/>
          </a:xfrm>
          <a:prstGeom prst="rect">
            <a:avLst/>
          </a:prstGeom>
          <a:solidFill>
            <a:srgbClr val="002060"/>
          </a:solidFill>
          <a:ln>
            <a:solidFill>
              <a:schemeClr val="tx1"/>
            </a:solidFill>
          </a:ln>
          <a:effectLst/>
        </p:spPr>
      </p:pic>
      <p:sp>
        <p:nvSpPr>
          <p:cNvPr id="6" name="TextBox 5"/>
          <p:cNvSpPr txBox="1"/>
          <p:nvPr/>
        </p:nvSpPr>
        <p:spPr>
          <a:xfrm>
            <a:off x="7457566" y="6432921"/>
            <a:ext cx="4582692" cy="369332"/>
          </a:xfrm>
          <a:prstGeom prst="rect">
            <a:avLst/>
          </a:prstGeom>
          <a:solidFill>
            <a:srgbClr val="002060"/>
          </a:solidFill>
          <a:ln>
            <a:solidFill>
              <a:schemeClr val="tx1"/>
            </a:solidFill>
          </a:ln>
          <a:effectLst/>
        </p:spPr>
        <p:txBody>
          <a:bodyPr wrap="square" rtlCol="0">
            <a:spAutoFit/>
          </a:bodyPr>
          <a:lstStyle/>
          <a:p>
            <a:pPr algn="ctr"/>
            <a:r>
              <a:rPr lang="en-IN" b="1" dirty="0" smtClean="0">
                <a:solidFill>
                  <a:schemeClr val="bg1"/>
                </a:solidFill>
                <a:latin typeface="Times New Roman" panose="02020603050405020304" pitchFamily="18" charset="0"/>
                <a:cs typeface="Times New Roman" panose="02020603050405020304" pitchFamily="18" charset="0"/>
              </a:rPr>
              <a:t>Pre-Offer interface as seen by the candidate</a:t>
            </a:r>
            <a:endParaRPr lang="en-IN" b="1" dirty="0">
              <a:solidFill>
                <a:schemeClr val="bg1"/>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3133296" y="205224"/>
            <a:ext cx="5564777" cy="461665"/>
          </a:xfrm>
          <a:prstGeom prst="rect">
            <a:avLst/>
          </a:prstGeom>
          <a:noFill/>
          <a:ln>
            <a:noFill/>
          </a:ln>
        </p:spPr>
        <p:txBody>
          <a:bodyPr wrap="square" rtlCol="0">
            <a:spAutoFit/>
          </a:bodyPr>
          <a:lstStyle/>
          <a:p>
            <a:pPr algn="ctr"/>
            <a:r>
              <a:rPr lang="en-IN" sz="2400" b="1" u="sng" dirty="0" smtClean="0">
                <a:latin typeface="Times New Roman" panose="02020603050405020304" pitchFamily="18" charset="0"/>
                <a:cs typeface="Times New Roman" panose="02020603050405020304" pitchFamily="18" charset="0"/>
              </a:rPr>
              <a:t>Methodology</a:t>
            </a:r>
            <a:endParaRPr lang="en-IN" sz="4000" b="1" u="sng" dirty="0">
              <a:latin typeface="Times New Roman" panose="02020603050405020304" pitchFamily="18" charset="0"/>
              <a:cs typeface="Times New Roman" panose="02020603050405020304" pitchFamily="18" charset="0"/>
            </a:endParaRPr>
          </a:p>
        </p:txBody>
      </p:sp>
      <p:sp>
        <p:nvSpPr>
          <p:cNvPr id="9" name="Curved Right Arrow 8"/>
          <p:cNvSpPr/>
          <p:nvPr/>
        </p:nvSpPr>
        <p:spPr>
          <a:xfrm>
            <a:off x="3784210" y="0"/>
            <a:ext cx="1280160" cy="1125415"/>
          </a:xfrm>
          <a:prstGeom prst="curvedRightArrow">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0" name="Curved Left Arrow 9"/>
          <p:cNvSpPr/>
          <p:nvPr/>
        </p:nvSpPr>
        <p:spPr>
          <a:xfrm>
            <a:off x="6738426" y="2433"/>
            <a:ext cx="1336430" cy="1130715"/>
          </a:xfrm>
          <a:prstGeom prst="curvedLeftArrow">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1" name="Right Arrow 10"/>
          <p:cNvSpPr/>
          <p:nvPr/>
        </p:nvSpPr>
        <p:spPr>
          <a:xfrm>
            <a:off x="4768948" y="3202393"/>
            <a:ext cx="2688618" cy="1153550"/>
          </a:xfrm>
          <a:prstGeom prst="rightArrow">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989643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565979" y="1243967"/>
            <a:ext cx="4171576" cy="765990"/>
          </a:xfrm>
          <a:prstGeom prst="horizontalScroll">
            <a:avLst/>
          </a:prstGeom>
          <a:solidFill>
            <a:srgbClr val="002060"/>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p:cNvSpPr txBox="1"/>
          <p:nvPr/>
        </p:nvSpPr>
        <p:spPr>
          <a:xfrm>
            <a:off x="750369" y="1439591"/>
            <a:ext cx="3756317" cy="369332"/>
          </a:xfrm>
          <a:prstGeom prst="rect">
            <a:avLst/>
          </a:prstGeom>
          <a:noFill/>
          <a:ln>
            <a:noFill/>
          </a:ln>
          <a:effectLst/>
        </p:spPr>
        <p:txBody>
          <a:bodyPr wrap="square" rtlCol="0">
            <a:spAutoFit/>
          </a:bodyPr>
          <a:lstStyle/>
          <a:p>
            <a:pPr algn="just"/>
            <a:r>
              <a:rPr lang="en-IN" b="1" dirty="0" smtClean="0">
                <a:solidFill>
                  <a:schemeClr val="bg1"/>
                </a:solidFill>
                <a:latin typeface="Times New Roman" panose="02020603050405020304" pitchFamily="18" charset="0"/>
                <a:cs typeface="Times New Roman" panose="02020603050405020304" pitchFamily="18" charset="0"/>
              </a:rPr>
              <a:t>Vaccination Drive feedback process: </a:t>
            </a:r>
            <a:endParaRPr lang="en-IN" b="1" dirty="0">
              <a:solidFill>
                <a:schemeClr val="bg1"/>
              </a:solidFill>
              <a:latin typeface="Times New Roman" panose="02020603050405020304" pitchFamily="18" charset="0"/>
              <a:cs typeface="Times New Roman" panose="02020603050405020304" pitchFamily="18" charset="0"/>
            </a:endParaRPr>
          </a:p>
        </p:txBody>
      </p:sp>
      <p:sp>
        <p:nvSpPr>
          <p:cNvPr id="6" name="Flowchart: Alternate Process 5"/>
          <p:cNvSpPr/>
          <p:nvPr/>
        </p:nvSpPr>
        <p:spPr>
          <a:xfrm>
            <a:off x="1757717" y="2651760"/>
            <a:ext cx="1972490" cy="1038497"/>
          </a:xfrm>
          <a:prstGeom prst="flowChartAlternateProcess">
            <a:avLst/>
          </a:prstGeom>
          <a:solidFill>
            <a:schemeClr val="bg1"/>
          </a:solidFill>
          <a:ln>
            <a:solidFill>
              <a:schemeClr val="tx1"/>
            </a:solidFill>
          </a:ln>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IN" dirty="0" smtClean="0"/>
          </a:p>
          <a:p>
            <a:pPr algn="ctr"/>
            <a:r>
              <a:rPr lang="en-IN" sz="1600" dirty="0">
                <a:latin typeface="Times New Roman" panose="02020603050405020304" pitchFamily="18" charset="0"/>
                <a:cs typeface="Times New Roman" panose="02020603050405020304" pitchFamily="18" charset="0"/>
              </a:rPr>
              <a:t>Getting the </a:t>
            </a:r>
            <a:r>
              <a:rPr lang="en-IN" sz="1600" dirty="0" smtClean="0">
                <a:latin typeface="Times New Roman" panose="02020603050405020304" pitchFamily="18" charset="0"/>
                <a:cs typeface="Times New Roman" panose="02020603050405020304" pitchFamily="18" charset="0"/>
              </a:rPr>
              <a:t>list of the employees whose vaccination status to be updated</a:t>
            </a:r>
            <a:endParaRPr lang="en-IN" sz="1600" dirty="0">
              <a:latin typeface="Times New Roman" panose="02020603050405020304" pitchFamily="18" charset="0"/>
              <a:cs typeface="Times New Roman" panose="02020603050405020304" pitchFamily="18" charset="0"/>
            </a:endParaRPr>
          </a:p>
          <a:p>
            <a:pPr algn="ctr"/>
            <a:endParaRPr lang="en-IN" dirty="0"/>
          </a:p>
        </p:txBody>
      </p:sp>
      <p:sp>
        <p:nvSpPr>
          <p:cNvPr id="7" name="Right Arrow 6"/>
          <p:cNvSpPr/>
          <p:nvPr/>
        </p:nvSpPr>
        <p:spPr>
          <a:xfrm>
            <a:off x="3735736" y="3099161"/>
            <a:ext cx="640079" cy="143693"/>
          </a:xfrm>
          <a:prstGeom prst="rightArrow">
            <a:avLst/>
          </a:prstGeom>
          <a:ln>
            <a:solidFill>
              <a:schemeClr val="tx1"/>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N" dirty="0"/>
          </a:p>
        </p:txBody>
      </p:sp>
      <p:sp>
        <p:nvSpPr>
          <p:cNvPr id="8" name="Flowchart: Data 7"/>
          <p:cNvSpPr/>
          <p:nvPr/>
        </p:nvSpPr>
        <p:spPr>
          <a:xfrm>
            <a:off x="3996139" y="2651760"/>
            <a:ext cx="3442063" cy="1211579"/>
          </a:xfrm>
          <a:prstGeom prst="flowChartInputOutput">
            <a:avLst/>
          </a:prstGeom>
          <a:solidFill>
            <a:schemeClr val="bg1"/>
          </a:solidFill>
          <a:ln>
            <a:solidFill>
              <a:schemeClr val="tx1"/>
            </a:solidFill>
          </a:ln>
          <a:effectLst/>
        </p:spPr>
        <p:style>
          <a:lnRef idx="2">
            <a:schemeClr val="accent6"/>
          </a:lnRef>
          <a:fillRef idx="1">
            <a:schemeClr val="lt1"/>
          </a:fillRef>
          <a:effectRef idx="0">
            <a:schemeClr val="accent6"/>
          </a:effectRef>
          <a:fontRef idx="minor">
            <a:schemeClr val="dk1"/>
          </a:fontRef>
        </p:style>
        <p:txBody>
          <a:bodyPr rtlCol="0" anchor="ctr"/>
          <a:lstStyle/>
          <a:p>
            <a:r>
              <a:rPr lang="en-IN" sz="1600" dirty="0" smtClean="0">
                <a:latin typeface="Times New Roman" panose="02020603050405020304" pitchFamily="18" charset="0"/>
                <a:cs typeface="Times New Roman" panose="02020603050405020304" pitchFamily="18" charset="0"/>
              </a:rPr>
              <a:t>Calling the employees individually about their vaccination status, and reason for not taking the vaccine</a:t>
            </a:r>
          </a:p>
        </p:txBody>
      </p:sp>
      <p:sp>
        <p:nvSpPr>
          <p:cNvPr id="9" name="Right Arrow 8"/>
          <p:cNvSpPr/>
          <p:nvPr/>
        </p:nvSpPr>
        <p:spPr>
          <a:xfrm>
            <a:off x="7146471" y="3099161"/>
            <a:ext cx="640079" cy="143693"/>
          </a:xfrm>
          <a:prstGeom prst="rightArrow">
            <a:avLst/>
          </a:prstGeom>
          <a:ln>
            <a:solidFill>
              <a:schemeClr val="tx1"/>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N" dirty="0"/>
          </a:p>
        </p:txBody>
      </p:sp>
      <p:sp>
        <p:nvSpPr>
          <p:cNvPr id="10" name="Flowchart: Process 9"/>
          <p:cNvSpPr/>
          <p:nvPr/>
        </p:nvSpPr>
        <p:spPr>
          <a:xfrm>
            <a:off x="7786550" y="2651760"/>
            <a:ext cx="2801984" cy="1038497"/>
          </a:xfrm>
          <a:prstGeom prst="flowChartProcess">
            <a:avLst/>
          </a:prstGeom>
          <a:solidFill>
            <a:schemeClr val="bg1"/>
          </a:solidFill>
          <a:ln>
            <a:solidFill>
              <a:schemeClr val="tx1"/>
            </a:solidFill>
          </a:ln>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IN" dirty="0" smtClean="0">
                <a:latin typeface="Times New Roman" panose="02020603050405020304" pitchFamily="18" charset="0"/>
                <a:cs typeface="Times New Roman" panose="02020603050405020304" pitchFamily="18" charset="0"/>
              </a:rPr>
              <a:t>Updating the database, following up with the employees if necessary</a:t>
            </a:r>
            <a:endParaRPr lang="en-IN" dirty="0">
              <a:latin typeface="Times New Roman" panose="02020603050405020304" pitchFamily="18" charset="0"/>
              <a:cs typeface="Times New Roman" panose="02020603050405020304" pitchFamily="18" charset="0"/>
            </a:endParaRPr>
          </a:p>
        </p:txBody>
      </p:sp>
      <p:sp>
        <p:nvSpPr>
          <p:cNvPr id="11" name="Right Arrow 10"/>
          <p:cNvSpPr/>
          <p:nvPr/>
        </p:nvSpPr>
        <p:spPr>
          <a:xfrm rot="5400000">
            <a:off x="8867502" y="3938450"/>
            <a:ext cx="640079" cy="143693"/>
          </a:xfrm>
          <a:prstGeom prst="rightArrow">
            <a:avLst/>
          </a:prstGeom>
          <a:ln>
            <a:solidFill>
              <a:schemeClr val="tx1"/>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N" dirty="0"/>
          </a:p>
        </p:txBody>
      </p:sp>
      <p:sp>
        <p:nvSpPr>
          <p:cNvPr id="14" name="Flowchart: Alternate Process 13"/>
          <p:cNvSpPr/>
          <p:nvPr/>
        </p:nvSpPr>
        <p:spPr>
          <a:xfrm>
            <a:off x="8201296" y="4330336"/>
            <a:ext cx="1972490" cy="1038497"/>
          </a:xfrm>
          <a:prstGeom prst="flowChartAlternateProcess">
            <a:avLst/>
          </a:prstGeom>
          <a:solidFill>
            <a:schemeClr val="bg1"/>
          </a:solidFill>
          <a:ln>
            <a:solidFill>
              <a:schemeClr val="tx1"/>
            </a:solidFill>
          </a:ln>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IN" dirty="0" smtClean="0"/>
          </a:p>
          <a:p>
            <a:r>
              <a:rPr lang="en-IN" dirty="0">
                <a:latin typeface="Times New Roman" panose="02020603050405020304" pitchFamily="18" charset="0"/>
                <a:cs typeface="Times New Roman" panose="02020603050405020304" pitchFamily="18" charset="0"/>
              </a:rPr>
              <a:t>Submitting the report to the manager.</a:t>
            </a:r>
          </a:p>
          <a:p>
            <a:pPr algn="ctr"/>
            <a:endParaRPr lang="en-IN" dirty="0"/>
          </a:p>
        </p:txBody>
      </p:sp>
      <p:sp>
        <p:nvSpPr>
          <p:cNvPr id="13" name="TextBox 12"/>
          <p:cNvSpPr txBox="1"/>
          <p:nvPr/>
        </p:nvSpPr>
        <p:spPr>
          <a:xfrm>
            <a:off x="3119008" y="225752"/>
            <a:ext cx="5564777" cy="461665"/>
          </a:xfrm>
          <a:prstGeom prst="rect">
            <a:avLst/>
          </a:prstGeom>
          <a:noFill/>
          <a:ln>
            <a:noFill/>
          </a:ln>
        </p:spPr>
        <p:txBody>
          <a:bodyPr wrap="square" rtlCol="0">
            <a:spAutoFit/>
          </a:bodyPr>
          <a:lstStyle/>
          <a:p>
            <a:pPr algn="ctr"/>
            <a:r>
              <a:rPr lang="en-IN" sz="2400" b="1" u="sng" dirty="0" smtClean="0">
                <a:latin typeface="Times New Roman" panose="02020603050405020304" pitchFamily="18" charset="0"/>
                <a:cs typeface="Times New Roman" panose="02020603050405020304" pitchFamily="18" charset="0"/>
              </a:rPr>
              <a:t>Methodology</a:t>
            </a:r>
            <a:endParaRPr lang="en-IN" sz="4000" b="1" u="sng" dirty="0">
              <a:latin typeface="Times New Roman" panose="02020603050405020304" pitchFamily="18" charset="0"/>
              <a:cs typeface="Times New Roman" panose="02020603050405020304" pitchFamily="18" charset="0"/>
            </a:endParaRPr>
          </a:p>
        </p:txBody>
      </p:sp>
      <p:sp>
        <p:nvSpPr>
          <p:cNvPr id="15" name="Curved Right Arrow 14"/>
          <p:cNvSpPr/>
          <p:nvPr/>
        </p:nvSpPr>
        <p:spPr>
          <a:xfrm>
            <a:off x="3784210" y="0"/>
            <a:ext cx="1280160" cy="1125415"/>
          </a:xfrm>
          <a:prstGeom prst="curvedRightArrow">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6" name="Curved Left Arrow 15"/>
          <p:cNvSpPr/>
          <p:nvPr/>
        </p:nvSpPr>
        <p:spPr>
          <a:xfrm>
            <a:off x="6738426" y="2433"/>
            <a:ext cx="1336430" cy="1130715"/>
          </a:xfrm>
          <a:prstGeom prst="curvedLeftArrow">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Tree>
    <p:extLst>
      <p:ext uri="{BB962C8B-B14F-4D97-AF65-F5344CB8AC3E}">
        <p14:creationId xmlns:p14="http://schemas.microsoft.com/office/powerpoint/2010/main" val="593415274"/>
      </p:ext>
    </p:extLst>
  </p:cSld>
  <p:clrMapOvr>
    <a:masterClrMapping/>
  </p:clrMapOvr>
  <p:timing>
    <p:tnLst>
      <p:par>
        <p:cTn id="1" dur="indefinite" restart="never" nodeType="tmRoot"/>
      </p:par>
    </p:tnLst>
  </p:timing>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EDEBE7"/>
      </a:lt2>
      <a:accent1>
        <a:srgbClr val="5FA534"/>
      </a:accent1>
      <a:accent2>
        <a:srgbClr val="DCAB34"/>
      </a:accent2>
      <a:accent3>
        <a:srgbClr val="D26D23"/>
      </a:accent3>
      <a:accent4>
        <a:srgbClr val="972323"/>
      </a:accent4>
      <a:accent5>
        <a:srgbClr val="236797"/>
      </a:accent5>
      <a:accent6>
        <a:srgbClr val="2FB6C6"/>
      </a:accent6>
      <a:hlink>
        <a:srgbClr val="8FC639"/>
      </a:hlink>
      <a:folHlink>
        <a:srgbClr val="E7C272"/>
      </a:folHlink>
    </a:clrScheme>
    <a:fontScheme name="Gallery">
      <a:majorFont>
        <a:latin typeface="Palatino Linotype" panose="020405020505050303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panose="020405020505050303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AC464412-510E-4F2B-8947-A0DDBD028997}"/>
    </a:ext>
  </a:extLst>
</a:theme>
</file>

<file path=docProps/app.xml><?xml version="1.0" encoding="utf-8"?>
<Properties xmlns="http://schemas.openxmlformats.org/officeDocument/2006/extended-properties" xmlns:vt="http://schemas.openxmlformats.org/officeDocument/2006/docPropsVTypes">
  <Template>Gallery</Template>
  <TotalTime>3730</TotalTime>
  <Words>1522</Words>
  <Application>Microsoft Office PowerPoint</Application>
  <PresentationFormat>Widescreen</PresentationFormat>
  <Paragraphs>145</Paragraphs>
  <Slides>27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Palatino Linotype</vt:lpstr>
      <vt:lpstr>Times New Roman</vt:lpstr>
      <vt:lpstr>Gallery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Abhishek Das</dc:creator>
  <cp:lastModifiedBy>Abhishek Das</cp:lastModifiedBy>
  <cp:revision>139</cp:revision>
  <dcterms:created xsi:type="dcterms:W3CDTF">2021-08-01T06:51:47Z</dcterms:created>
  <dcterms:modified xsi:type="dcterms:W3CDTF">2021-09-13T06:19:35Z</dcterms:modified>
</cp:coreProperties>
</file>